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710" r:id="rId3"/>
    <p:sldId id="705" r:id="rId4"/>
    <p:sldId id="704" r:id="rId5"/>
    <p:sldId id="261" r:id="rId6"/>
    <p:sldId id="711" r:id="rId7"/>
    <p:sldId id="715" r:id="rId8"/>
    <p:sldId id="716" r:id="rId9"/>
    <p:sldId id="720" r:id="rId10"/>
    <p:sldId id="717" r:id="rId11"/>
    <p:sldId id="718" r:id="rId12"/>
    <p:sldId id="71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DD63E76-F49B-6E43-B992-696EA011BA82}">
          <p14:sldIdLst>
            <p14:sldId id="256"/>
            <p14:sldId id="710"/>
            <p14:sldId id="705"/>
            <p14:sldId id="704"/>
            <p14:sldId id="261"/>
          </p14:sldIdLst>
        </p14:section>
        <p14:section name="Other Attempt" id="{3D8174FA-33DD-8243-B1E3-DC97FE90612B}">
          <p14:sldIdLst>
            <p14:sldId id="711"/>
            <p14:sldId id="715"/>
            <p14:sldId id="716"/>
            <p14:sldId id="720"/>
            <p14:sldId id="717"/>
            <p14:sldId id="718"/>
            <p14:sldId id="71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3F325C-53E2-784F-81ED-826F5DAAE280}" type="datetimeFigureOut">
              <a:rPr lang="en-US" smtClean="0"/>
              <a:t>6/23/24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951B1F-9F74-7E48-8FEE-3F55EB671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4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jclinepi.2022.01.022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FF582A-5585-F041-BE63-E3058BC676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899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FFFFFF"/>
              </a:solidFill>
              <a:effectLst/>
              <a:latin typeface="Helvetica" pitchFamily="2" charset="0"/>
            </a:endParaRPr>
          </a:p>
          <a:p>
            <a:endParaRPr lang="en-US" b="0" i="0" dirty="0">
              <a:solidFill>
                <a:srgbClr val="FFFFFF"/>
              </a:solidFill>
              <a:effectLst/>
              <a:latin typeface="Helvetica" pitchFamily="2" charset="0"/>
            </a:endParaRPr>
          </a:p>
          <a:p>
            <a:r>
              <a:rPr lang="en-US" b="0" i="0" dirty="0" err="1">
                <a:solidFill>
                  <a:srgbClr val="FFFFFF"/>
                </a:solidFill>
                <a:effectLst/>
                <a:latin typeface="Helvetica" pitchFamily="2" charset="0"/>
              </a:rPr>
              <a:t>DOI:</a:t>
            </a:r>
            <a:r>
              <a:rPr lang="en-US" b="0" i="0" u="none" strike="noStrike" dirty="0" err="1">
                <a:effectLst/>
                <a:latin typeface="Helvetica" pitchFamily="2" charset="0"/>
                <a:hlinkClick r:id="rId3"/>
              </a:rPr>
              <a:t>https</a:t>
            </a:r>
            <a:r>
              <a:rPr lang="en-US" b="0" i="0" u="none" strike="noStrike" dirty="0">
                <a:effectLst/>
                <a:latin typeface="Helvetica" pitchFamily="2" charset="0"/>
                <a:hlinkClick r:id="rId3"/>
              </a:rPr>
              <a:t>://doi.org/10.1016/j.jclinepi.2022.01.022</a:t>
            </a:r>
            <a:endParaRPr lang="en-US" b="0" i="0" u="none" strike="noStrike" dirty="0">
              <a:effectLst/>
              <a:latin typeface="Helvetica" pitchFamily="2" charset="0"/>
            </a:endParaRPr>
          </a:p>
          <a:p>
            <a:endParaRPr lang="en-US" b="0" i="0" u="none" strike="noStrike" dirty="0">
              <a:effectLst/>
              <a:latin typeface="Helvetica" pitchFamily="2" charset="0"/>
            </a:endParaRPr>
          </a:p>
          <a:p>
            <a:r>
              <a:rPr lang="en-US" b="0" i="0" u="none" strike="noStrike" dirty="0">
                <a:effectLst/>
                <a:latin typeface="Helvetica" pitchFamily="2" charset="0"/>
              </a:rPr>
              <a:t>If you assume that the missing data (</a:t>
            </a:r>
            <a:r>
              <a:rPr lang="en-US" b="0" i="0" u="none" strike="noStrike" dirty="0" err="1">
                <a:effectLst/>
                <a:latin typeface="Helvetica" pitchFamily="2" charset="0"/>
              </a:rPr>
              <a:t>ie</a:t>
            </a:r>
            <a:r>
              <a:rPr lang="en-US" b="0" i="0" u="none" strike="noStrike" dirty="0">
                <a:effectLst/>
                <a:latin typeface="Helvetica" pitchFamily="2" charset="0"/>
              </a:rPr>
              <a:t>. who gets an ABG) is predictable based on health record elements, you can weight the ones that did get ABGs properly. </a:t>
            </a:r>
          </a:p>
          <a:p>
            <a:endParaRPr lang="en-US" b="0" i="0" u="none" strike="noStrike" dirty="0">
              <a:effectLst/>
              <a:latin typeface="Helvetica" pitchFamily="2" charset="0"/>
            </a:endParaRPr>
          </a:p>
          <a:p>
            <a:r>
              <a:rPr lang="en-US" b="0" i="0" u="none" strike="noStrike" dirty="0">
                <a:effectLst/>
                <a:latin typeface="Helvetica" pitchFamily="2" charset="0"/>
              </a:rPr>
              <a:t>This is challenging to do with missing data of other types (</a:t>
            </a:r>
            <a:r>
              <a:rPr lang="en-US" b="0" i="0" u="none" strike="noStrike" dirty="0" err="1">
                <a:effectLst/>
                <a:latin typeface="Helvetica" pitchFamily="2" charset="0"/>
              </a:rPr>
              <a:t>ie</a:t>
            </a:r>
            <a:r>
              <a:rPr lang="en-US" b="0" i="0" u="none" strike="noStrike" dirty="0">
                <a:effectLst/>
                <a:latin typeface="Helvetica" pitchFamily="2" charset="0"/>
              </a:rPr>
              <a:t>. of the predictors). </a:t>
            </a:r>
          </a:p>
          <a:p>
            <a:endParaRPr lang="en-US" b="0" i="0" u="none" strike="noStrike" dirty="0">
              <a:effectLst/>
              <a:latin typeface="Helvetica" pitchFamily="2" charset="0"/>
            </a:endParaRPr>
          </a:p>
          <a:p>
            <a:r>
              <a:rPr lang="en-US" b="0" i="0" u="none" strike="noStrike" dirty="0">
                <a:effectLst/>
                <a:latin typeface="Helvetica" pitchFamily="2" charset="0"/>
              </a:rPr>
              <a:t>Missing data that is just entirely random: MCAR</a:t>
            </a:r>
          </a:p>
          <a:p>
            <a:r>
              <a:rPr lang="en-US" b="0" i="0" u="none" strike="noStrike" dirty="0">
                <a:effectLst/>
                <a:latin typeface="Helvetica" pitchFamily="2" charset="0"/>
              </a:rPr>
              <a:t>Missing data that is predictable: missing at random (a variation of this covariate-dependent missing completely at random (CD_MCAR) – does not allow outcomes to predict</a:t>
            </a:r>
          </a:p>
          <a:p>
            <a:r>
              <a:rPr lang="en-US" b="0" i="0" u="none" strike="noStrike" dirty="0">
                <a:effectLst/>
                <a:latin typeface="Helvetica" pitchFamily="2" charset="0"/>
              </a:rPr>
              <a:t>Missing data that is not predictable: NMAR – e.g. happens when the data is missing due to some factor you can’t measure. </a:t>
            </a:r>
          </a:p>
          <a:p>
            <a:endParaRPr lang="en-US" b="0" i="0" u="none" strike="noStrike" dirty="0">
              <a:effectLst/>
              <a:latin typeface="Helvetica" pitchFamily="2" charset="0"/>
            </a:endParaRPr>
          </a:p>
          <a:p>
            <a:r>
              <a:rPr lang="en-US" b="0" i="0" u="none" strike="noStrike" dirty="0">
                <a:effectLst/>
                <a:latin typeface="Helvetica" pitchFamily="2" charset="0"/>
              </a:rPr>
              <a:t>Missing-data category = still creates biased estimates.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D5CAE9-DAF4-4D97-913D-E8A4125ADD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026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 ] from the diagnostic test accuracy literature.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FF582A-5585-F041-BE63-E3058BC676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567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*Propensity model must account for all factors that relate to P(Test) and P(</a:t>
            </a:r>
            <a:r>
              <a:rPr lang="en-US" sz="1200" dirty="0" err="1"/>
              <a:t>Condition|Test</a:t>
            </a:r>
            <a:r>
              <a:rPr lang="en-US" sz="1200" dirty="0"/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FF582A-5585-F041-BE63-E3058BC676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523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FF582A-5585-F041-BE63-E3058BC676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019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E2262-D09C-825D-133F-6F58BD8CF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29B43E-AA67-6C81-9F81-2D9F48D5A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9E669-A9D1-25B7-7AE6-E73DB6EFD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2777-6CE2-4344-AE2B-69023BBCE94F}" type="datetimeFigureOut">
              <a:rPr lang="en-US" smtClean="0"/>
              <a:t>6/23/24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2FC1C-DA1A-B7ED-07C1-C1532FB73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E201B-5A6C-4424-19E6-18868D21B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CE783-35AC-B345-BEC0-456DF0245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04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72CCB-0782-9948-4FE7-35F1AF500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95FE4F-27CB-3918-176B-1107526A1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D2FDC-F155-B07B-1C1D-71EAB41DF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2777-6CE2-4344-AE2B-69023BBCE94F}" type="datetimeFigureOut">
              <a:rPr lang="en-US" smtClean="0"/>
              <a:t>6/23/24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1409D-1272-A110-9902-F0AE77362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FEB43-2177-449C-6A13-90516C72F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CE783-35AC-B345-BEC0-456DF0245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643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FDB569-AE3A-CA78-BAF4-AB301AD336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75932A-468E-3A33-4BA2-F442B89C1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F4DD8-84FF-2C03-F5F0-274A37627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2777-6CE2-4344-AE2B-69023BBCE94F}" type="datetimeFigureOut">
              <a:rPr lang="en-US" smtClean="0"/>
              <a:t>6/23/24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78F55-B3D9-F04D-9E9E-C87A2550B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7AED0-0AE4-52ED-675D-B4A91F72B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CE783-35AC-B345-BEC0-456DF0245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313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F213E-0FD2-08AC-EAF9-5AEEB6D36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2E437-8435-1B06-C3ED-508C68497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BD95F-5BB8-6DC3-12BB-37370EA44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2777-6CE2-4344-AE2B-69023BBCE94F}" type="datetimeFigureOut">
              <a:rPr lang="en-US" smtClean="0"/>
              <a:t>6/23/24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40A2C-3479-ECFE-EB65-4072FA2BD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F5F82-E4F3-50BA-94AD-2FD534BA5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CE783-35AC-B345-BEC0-456DF0245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19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7D7E2-96BC-FF37-B585-533150E40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B3193E-B985-A44C-2ACC-195B48BF7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67A557-8402-BFD3-6894-81719F38C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2777-6CE2-4344-AE2B-69023BBCE94F}" type="datetimeFigureOut">
              <a:rPr lang="en-US" smtClean="0"/>
              <a:t>6/23/24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FF378-4878-3B74-0640-2845FBC6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DE700-3D39-DD09-FB73-08BCD2443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CE783-35AC-B345-BEC0-456DF0245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7465C-F96E-7672-AA79-B950D60EC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946A7-E46D-61AC-55A6-A5EC910345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055F80-D9F6-DEBB-CD93-259B92761C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2EC794-71A1-496C-FB25-988CA2C35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2777-6CE2-4344-AE2B-69023BBCE94F}" type="datetimeFigureOut">
              <a:rPr lang="en-US" smtClean="0"/>
              <a:t>6/23/24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EB51A6-4432-2389-AFA2-238FDDADE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C65DF1-BB5B-A8EF-A173-785DD88B4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CE783-35AC-B345-BEC0-456DF0245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634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EB4C2-BAE4-9085-E224-306481D0E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E1D49E-5E9F-637E-1D1F-873E27783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3E6234-FFED-4A82-D920-8CF90CDD08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E53321-704D-5BDF-0C72-F3439D1309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75F59E-7B4B-8140-7D93-29DEECC050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2B879C-F951-146C-81E1-7B6D94D1A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2777-6CE2-4344-AE2B-69023BBCE94F}" type="datetimeFigureOut">
              <a:rPr lang="en-US" smtClean="0"/>
              <a:t>6/23/24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162D0E-1DA7-1F0E-CDEB-5DC4547F3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7C1013-4F10-1291-856E-A66AA4875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CE783-35AC-B345-BEC0-456DF0245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05559-08DE-E7D8-FA51-9B91759A4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02B9AF-AD97-537A-883A-385CFC288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2777-6CE2-4344-AE2B-69023BBCE94F}" type="datetimeFigureOut">
              <a:rPr lang="en-US" smtClean="0"/>
              <a:t>6/23/24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8DCF71-E102-19C1-25C2-62C5CF823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EC18AD-57C6-4D2A-81B1-6E7373989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CE783-35AC-B345-BEC0-456DF0245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923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007B0-2B03-4723-9503-0A609F9F0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2777-6CE2-4344-AE2B-69023BBCE94F}" type="datetimeFigureOut">
              <a:rPr lang="en-US" smtClean="0"/>
              <a:t>6/23/24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1BA753-277F-0FC2-6C00-2249C8B8E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395842-9B40-3141-28BB-DEE1E20DF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CE783-35AC-B345-BEC0-456DF0245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94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07F85-737D-B163-A640-B729908C4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83B79-9F3A-5D01-EA1E-0946D7799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A8303F-CC3D-51D6-41F7-A65620EFB4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2A721-4CC6-9D18-DB0A-AE6720F3C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2777-6CE2-4344-AE2B-69023BBCE94F}" type="datetimeFigureOut">
              <a:rPr lang="en-US" smtClean="0"/>
              <a:t>6/23/24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8A5C4F-23A7-B5E7-48A7-1F9D21166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D78886-F3E0-3C6B-B6B4-11EF0F267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CE783-35AC-B345-BEC0-456DF0245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221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CD35C-8D51-5B1B-C78D-D33E4B252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03103A-149E-058F-624D-ACC32CBD3B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B83FD8-C9AC-FEFC-8382-790DB43A7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870A65-A856-FEEA-54DE-8D2A22F4C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2777-6CE2-4344-AE2B-69023BBCE94F}" type="datetimeFigureOut">
              <a:rPr lang="en-US" smtClean="0"/>
              <a:t>6/23/24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47CDF1-C54A-CA08-78CA-3BEBEF808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BA5B46-747A-4C3E-8CA1-F9ECD1655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CE783-35AC-B345-BEC0-456DF0245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4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E9CF28-336C-2994-D62D-EE8421382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69AEE9-7288-1D50-27E6-3C56CCC76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E6686-CA4B-41A1-F695-A38B2666E0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FC2777-6CE2-4344-AE2B-69023BBCE94F}" type="datetimeFigureOut">
              <a:rPr lang="en-US" smtClean="0"/>
              <a:t>6/23/24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3F8C2-7413-BBFD-B0D7-9EA4E9E2D2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DE256-4C17-4F9C-4F3D-3CB446F9B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1CE783-35AC-B345-BEC0-456DF0245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444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7.png"/><Relationship Id="rId7" Type="http://schemas.openxmlformats.org/officeDocument/2006/relationships/image" Target="../media/image3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11" Type="http://schemas.openxmlformats.org/officeDocument/2006/relationships/image" Target="../media/image9.png"/><Relationship Id="rId5" Type="http://schemas.openxmlformats.org/officeDocument/2006/relationships/image" Target="../media/image5.png"/><Relationship Id="rId10" Type="http://schemas.openxmlformats.org/officeDocument/2006/relationships/image" Target="../media/image2.svg"/><Relationship Id="rId4" Type="http://schemas.openxmlformats.org/officeDocument/2006/relationships/image" Target="../media/image8.svg"/><Relationship Id="rId9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svg"/><Relationship Id="rId7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13" Type="http://schemas.openxmlformats.org/officeDocument/2006/relationships/image" Target="../media/image16.png"/><Relationship Id="rId18" Type="http://schemas.openxmlformats.org/officeDocument/2006/relationships/image" Target="../media/image21.svg"/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12" Type="http://schemas.openxmlformats.org/officeDocument/2006/relationships/image" Target="../media/image10.svg"/><Relationship Id="rId17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9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8.png"/><Relationship Id="rId10" Type="http://schemas.openxmlformats.org/officeDocument/2006/relationships/image" Target="../media/image8.svg"/><Relationship Id="rId4" Type="http://schemas.openxmlformats.org/officeDocument/2006/relationships/image" Target="../media/image6.svg"/><Relationship Id="rId9" Type="http://schemas.openxmlformats.org/officeDocument/2006/relationships/image" Target="../media/image7.png"/><Relationship Id="rId14" Type="http://schemas.openxmlformats.org/officeDocument/2006/relationships/image" Target="../media/image17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8.svg"/><Relationship Id="rId7" Type="http://schemas.openxmlformats.org/officeDocument/2006/relationships/image" Target="../media/image6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.svg"/><Relationship Id="rId5" Type="http://schemas.openxmlformats.org/officeDocument/2006/relationships/image" Target="../media/image10.svg"/><Relationship Id="rId10" Type="http://schemas.openxmlformats.org/officeDocument/2006/relationships/image" Target="../media/image1.png"/><Relationship Id="rId4" Type="http://schemas.openxmlformats.org/officeDocument/2006/relationships/image" Target="../media/image9.png"/><Relationship Id="rId9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13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image" Target="../media/image12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5" Type="http://schemas.openxmlformats.org/officeDocument/2006/relationships/image" Target="../media/image15.png"/><Relationship Id="rId10" Type="http://schemas.openxmlformats.org/officeDocument/2006/relationships/image" Target="../media/image6.svg"/><Relationship Id="rId4" Type="http://schemas.openxmlformats.org/officeDocument/2006/relationships/image" Target="../media/image2.svg"/><Relationship Id="rId9" Type="http://schemas.openxmlformats.org/officeDocument/2006/relationships/image" Target="../media/image5.png"/><Relationship Id="rId14" Type="http://schemas.openxmlformats.org/officeDocument/2006/relationships/image" Target="../media/image14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7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2.svg"/><Relationship Id="rId4" Type="http://schemas.openxmlformats.org/officeDocument/2006/relationships/image" Target="../media/image8.svg"/><Relationship Id="rId9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8.svg"/><Relationship Id="rId7" Type="http://schemas.openxmlformats.org/officeDocument/2006/relationships/image" Target="../media/image4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6.svg"/><Relationship Id="rId10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svg"/><Relationship Id="rId7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8.svg"/><Relationship Id="rId7" Type="http://schemas.openxmlformats.org/officeDocument/2006/relationships/image" Target="../media/image4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6.svg"/><Relationship Id="rId10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0A1FF-4FF0-010C-C3EC-AF12062177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Propensity Score Intuition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F29C0C-A8C1-1624-3D2B-EB62B57AD3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Needs to be finished.</a:t>
            </a:r>
          </a:p>
        </p:txBody>
      </p:sp>
    </p:spTree>
    <p:extLst>
      <p:ext uri="{BB962C8B-B14F-4D97-AF65-F5344CB8AC3E}">
        <p14:creationId xmlns:p14="http://schemas.microsoft.com/office/powerpoint/2010/main" val="2556499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Man with solid fill">
            <a:extLst>
              <a:ext uri="{FF2B5EF4-FFF2-40B4-BE49-F238E27FC236}">
                <a16:creationId xmlns:a16="http://schemas.microsoft.com/office/drawing/2014/main" id="{4AFA09F0-87C2-C231-5B40-1829145108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76800" y="1017887"/>
            <a:ext cx="914400" cy="914400"/>
          </a:xfrm>
          <a:prstGeom prst="rect">
            <a:avLst/>
          </a:prstGeom>
        </p:spPr>
      </p:pic>
      <p:pic>
        <p:nvPicPr>
          <p:cNvPr id="8" name="Graphic 7" descr="Woman with solid fill">
            <a:extLst>
              <a:ext uri="{FF2B5EF4-FFF2-40B4-BE49-F238E27FC236}">
                <a16:creationId xmlns:a16="http://schemas.microsoft.com/office/drawing/2014/main" id="{D67B2592-3BD2-ABA8-4C5D-E3FE039AF7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590625" y="1017887"/>
            <a:ext cx="914400" cy="914400"/>
          </a:xfrm>
          <a:prstGeom prst="rect">
            <a:avLst/>
          </a:prstGeom>
        </p:spPr>
      </p:pic>
      <p:pic>
        <p:nvPicPr>
          <p:cNvPr id="11" name="Graphic 10" descr="Woman outline">
            <a:extLst>
              <a:ext uri="{FF2B5EF4-FFF2-40B4-BE49-F238E27FC236}">
                <a16:creationId xmlns:a16="http://schemas.microsoft.com/office/drawing/2014/main" id="{25FA5FC7-7CF0-D776-7ED7-A86D3830C2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52025" y="1001608"/>
            <a:ext cx="914400" cy="914400"/>
          </a:xfrm>
          <a:prstGeom prst="rect">
            <a:avLst/>
          </a:prstGeom>
        </p:spPr>
      </p:pic>
      <p:pic>
        <p:nvPicPr>
          <p:cNvPr id="14" name="Content Placeholder 4" descr="Man outline">
            <a:extLst>
              <a:ext uri="{FF2B5EF4-FFF2-40B4-BE49-F238E27FC236}">
                <a16:creationId xmlns:a16="http://schemas.microsoft.com/office/drawing/2014/main" id="{6B04625F-A6E9-D36C-FC51-79AE74996D8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38200" y="1001608"/>
            <a:ext cx="914400" cy="914400"/>
          </a:xfrm>
          <a:prstGeom prst="rect">
            <a:avLst/>
          </a:prstGeom>
        </p:spPr>
      </p:pic>
      <p:pic>
        <p:nvPicPr>
          <p:cNvPr id="16" name="Graphic 15" descr="Woman outline">
            <a:extLst>
              <a:ext uri="{FF2B5EF4-FFF2-40B4-BE49-F238E27FC236}">
                <a16:creationId xmlns:a16="http://schemas.microsoft.com/office/drawing/2014/main" id="{039C18DF-7CBE-121A-C78C-5A0FEF347E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872825" y="1001608"/>
            <a:ext cx="914400" cy="914400"/>
          </a:xfrm>
          <a:prstGeom prst="rect">
            <a:avLst/>
          </a:prstGeom>
        </p:spPr>
      </p:pic>
      <p:pic>
        <p:nvPicPr>
          <p:cNvPr id="17" name="Content Placeholder 4" descr="Man outline">
            <a:extLst>
              <a:ext uri="{FF2B5EF4-FFF2-40B4-BE49-F238E27FC236}">
                <a16:creationId xmlns:a16="http://schemas.microsoft.com/office/drawing/2014/main" id="{E3062FAF-0262-9211-2180-C0D57CE86D3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159000" y="1001608"/>
            <a:ext cx="914400" cy="914400"/>
          </a:xfrm>
          <a:prstGeom prst="rect">
            <a:avLst/>
          </a:prstGeom>
        </p:spPr>
      </p:pic>
      <p:pic>
        <p:nvPicPr>
          <p:cNvPr id="18" name="Graphic 17" descr="Woman outline">
            <a:extLst>
              <a:ext uri="{FF2B5EF4-FFF2-40B4-BE49-F238E27FC236}">
                <a16:creationId xmlns:a16="http://schemas.microsoft.com/office/drawing/2014/main" id="{0604E67D-3D43-B1D7-FE97-A032A214D61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231725" y="1017887"/>
            <a:ext cx="914400" cy="914400"/>
          </a:xfrm>
          <a:prstGeom prst="rect">
            <a:avLst/>
          </a:prstGeom>
        </p:spPr>
      </p:pic>
      <p:pic>
        <p:nvPicPr>
          <p:cNvPr id="19" name="Content Placeholder 4" descr="Man outline">
            <a:extLst>
              <a:ext uri="{FF2B5EF4-FFF2-40B4-BE49-F238E27FC236}">
                <a16:creationId xmlns:a16="http://schemas.microsoft.com/office/drawing/2014/main" id="{18699C5B-273C-FC7E-EA40-0F7ABC9A85E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517900" y="1017887"/>
            <a:ext cx="914400" cy="914400"/>
          </a:xfrm>
          <a:prstGeom prst="rect">
            <a:avLst/>
          </a:prstGeom>
        </p:spPr>
      </p:pic>
      <p:pic>
        <p:nvPicPr>
          <p:cNvPr id="20" name="Graphic 19" descr="Man with solid fill">
            <a:extLst>
              <a:ext uri="{FF2B5EF4-FFF2-40B4-BE49-F238E27FC236}">
                <a16:creationId xmlns:a16="http://schemas.microsoft.com/office/drawing/2014/main" id="{1B74A9DB-31FB-4ED9-712C-8EB460B9C2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5700" y="1017887"/>
            <a:ext cx="914400" cy="914400"/>
          </a:xfrm>
          <a:prstGeom prst="rect">
            <a:avLst/>
          </a:prstGeom>
        </p:spPr>
      </p:pic>
      <p:pic>
        <p:nvPicPr>
          <p:cNvPr id="21" name="Graphic 20" descr="Woman with solid fill">
            <a:extLst>
              <a:ext uri="{FF2B5EF4-FFF2-40B4-BE49-F238E27FC236}">
                <a16:creationId xmlns:a16="http://schemas.microsoft.com/office/drawing/2014/main" id="{F6652D5F-7B2C-907E-7EAE-DB18BA77CB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949525" y="1017887"/>
            <a:ext cx="914400" cy="914400"/>
          </a:xfrm>
          <a:prstGeom prst="rect">
            <a:avLst/>
          </a:prstGeom>
        </p:spPr>
      </p:pic>
      <p:pic>
        <p:nvPicPr>
          <p:cNvPr id="22" name="Graphic 21" descr="Man with solid fill">
            <a:extLst>
              <a:ext uri="{FF2B5EF4-FFF2-40B4-BE49-F238E27FC236}">
                <a16:creationId xmlns:a16="http://schemas.microsoft.com/office/drawing/2014/main" id="{06EB3275-F6BE-BF1A-00EE-8FCD9E312F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65550" y="1001608"/>
            <a:ext cx="914400" cy="914400"/>
          </a:xfrm>
          <a:prstGeom prst="rect">
            <a:avLst/>
          </a:prstGeom>
        </p:spPr>
      </p:pic>
      <p:pic>
        <p:nvPicPr>
          <p:cNvPr id="23" name="Graphic 22" descr="Woman with solid fill">
            <a:extLst>
              <a:ext uri="{FF2B5EF4-FFF2-40B4-BE49-F238E27FC236}">
                <a16:creationId xmlns:a16="http://schemas.microsoft.com/office/drawing/2014/main" id="{93D90AB9-C7D2-2C48-DF79-CE45E82D49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79375" y="1001608"/>
            <a:ext cx="914400" cy="9144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0EA8FC2-883F-6825-2D9D-EC7301E5251B}"/>
              </a:ext>
            </a:extLst>
          </p:cNvPr>
          <p:cNvSpPr txBox="1"/>
          <p:nvPr/>
        </p:nvSpPr>
        <p:spPr>
          <a:xfrm>
            <a:off x="9359407" y="1917354"/>
            <a:ext cx="2561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Correctly modeled propensity score*</a:t>
            </a:r>
          </a:p>
        </p:txBody>
      </p:sp>
      <p:pic>
        <p:nvPicPr>
          <p:cNvPr id="2" name="Graphic 1" descr="Needle with solid fill">
            <a:extLst>
              <a:ext uri="{FF2B5EF4-FFF2-40B4-BE49-F238E27FC236}">
                <a16:creationId xmlns:a16="http://schemas.microsoft.com/office/drawing/2014/main" id="{69AC3BAF-3D4D-4699-1189-AC04A3BB11C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973650" y="790516"/>
            <a:ext cx="382262" cy="382262"/>
          </a:xfrm>
          <a:prstGeom prst="rect">
            <a:avLst/>
          </a:prstGeom>
        </p:spPr>
      </p:pic>
      <p:pic>
        <p:nvPicPr>
          <p:cNvPr id="3" name="Graphic 2" descr="Needle with solid fill">
            <a:extLst>
              <a:ext uri="{FF2B5EF4-FFF2-40B4-BE49-F238E27FC236}">
                <a16:creationId xmlns:a16="http://schemas.microsoft.com/office/drawing/2014/main" id="{A0684CB7-BCCF-2740-35C2-9DAB68949F0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203357" y="809474"/>
            <a:ext cx="382262" cy="382262"/>
          </a:xfrm>
          <a:prstGeom prst="rect">
            <a:avLst/>
          </a:prstGeom>
        </p:spPr>
      </p:pic>
      <p:pic>
        <p:nvPicPr>
          <p:cNvPr id="4" name="Graphic 3" descr="Needle with solid fill">
            <a:extLst>
              <a:ext uri="{FF2B5EF4-FFF2-40B4-BE49-F238E27FC236}">
                <a16:creationId xmlns:a16="http://schemas.microsoft.com/office/drawing/2014/main" id="{9D8135C9-03A0-648C-6E8D-0229126A01F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558545" y="823892"/>
            <a:ext cx="382262" cy="382262"/>
          </a:xfrm>
          <a:prstGeom prst="rect">
            <a:avLst/>
          </a:prstGeom>
        </p:spPr>
      </p:pic>
      <p:pic>
        <p:nvPicPr>
          <p:cNvPr id="7" name="Graphic 6" descr="Needle with solid fill">
            <a:extLst>
              <a:ext uri="{FF2B5EF4-FFF2-40B4-BE49-F238E27FC236}">
                <a16:creationId xmlns:a16="http://schemas.microsoft.com/office/drawing/2014/main" id="{E3A064C9-415F-7202-3A70-14688D69581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340792" y="825753"/>
            <a:ext cx="382262" cy="382262"/>
          </a:xfrm>
          <a:prstGeom prst="rect">
            <a:avLst/>
          </a:prstGeom>
        </p:spPr>
      </p:pic>
      <p:pic>
        <p:nvPicPr>
          <p:cNvPr id="10" name="Graphic 9" descr="Needle with solid fill">
            <a:extLst>
              <a:ext uri="{FF2B5EF4-FFF2-40B4-BE49-F238E27FC236}">
                <a16:creationId xmlns:a16="http://schemas.microsoft.com/office/drawing/2014/main" id="{552A957F-49AD-9283-E926-3A12D06C359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191301" y="817614"/>
            <a:ext cx="382262" cy="382262"/>
          </a:xfrm>
          <a:prstGeom prst="rect">
            <a:avLst/>
          </a:prstGeom>
        </p:spPr>
      </p:pic>
      <p:pic>
        <p:nvPicPr>
          <p:cNvPr id="13" name="Graphic 12" descr="Needle with solid fill">
            <a:extLst>
              <a:ext uri="{FF2B5EF4-FFF2-40B4-BE49-F238E27FC236}">
                <a16:creationId xmlns:a16="http://schemas.microsoft.com/office/drawing/2014/main" id="{4B0E649B-A745-0566-1EFB-75F293AEBEA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064431" y="817614"/>
            <a:ext cx="382262" cy="3822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2051540-00EF-0B80-9E3A-64BC4EFD190A}"/>
              </a:ext>
            </a:extLst>
          </p:cNvPr>
          <p:cNvSpPr txBox="1"/>
          <p:nvPr/>
        </p:nvSpPr>
        <p:spPr>
          <a:xfrm>
            <a:off x="838200" y="2125402"/>
            <a:ext cx="777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33%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5A1A25-9E82-FEC8-B321-911E93D97EF0}"/>
              </a:ext>
            </a:extLst>
          </p:cNvPr>
          <p:cNvSpPr txBox="1"/>
          <p:nvPr/>
        </p:nvSpPr>
        <p:spPr>
          <a:xfrm>
            <a:off x="1620562" y="2119724"/>
            <a:ext cx="777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33%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3E1F81-6400-F589-63A6-D009FDA33294}"/>
              </a:ext>
            </a:extLst>
          </p:cNvPr>
          <p:cNvSpPr txBox="1"/>
          <p:nvPr/>
        </p:nvSpPr>
        <p:spPr>
          <a:xfrm>
            <a:off x="5659162" y="2119723"/>
            <a:ext cx="1097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100%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00BC3F5-EE6D-0383-3C55-92C5513039E4}"/>
              </a:ext>
            </a:extLst>
          </p:cNvPr>
          <p:cNvSpPr txBox="1"/>
          <p:nvPr/>
        </p:nvSpPr>
        <p:spPr>
          <a:xfrm>
            <a:off x="6949525" y="2084312"/>
            <a:ext cx="1097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100%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EA7C9D8-FAFE-3657-FE66-D13E3C88A8D6}"/>
              </a:ext>
            </a:extLst>
          </p:cNvPr>
          <p:cNvSpPr txBox="1"/>
          <p:nvPr/>
        </p:nvSpPr>
        <p:spPr>
          <a:xfrm>
            <a:off x="8425031" y="2077214"/>
            <a:ext cx="1097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100%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243973B-0A44-E575-9460-BA8C172A77C4}"/>
              </a:ext>
            </a:extLst>
          </p:cNvPr>
          <p:cNvSpPr txBox="1"/>
          <p:nvPr/>
        </p:nvSpPr>
        <p:spPr>
          <a:xfrm>
            <a:off x="7687278" y="2377081"/>
            <a:ext cx="1097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33%%</a:t>
            </a:r>
          </a:p>
        </p:txBody>
      </p:sp>
    </p:spTree>
    <p:extLst>
      <p:ext uri="{BB962C8B-B14F-4D97-AF65-F5344CB8AC3E}">
        <p14:creationId xmlns:p14="http://schemas.microsoft.com/office/powerpoint/2010/main" val="2391206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 descr="Woman with solid fill">
            <a:extLst>
              <a:ext uri="{FF2B5EF4-FFF2-40B4-BE49-F238E27FC236}">
                <a16:creationId xmlns:a16="http://schemas.microsoft.com/office/drawing/2014/main" id="{D67B2592-3BD2-ABA8-4C5D-E3FE039AF7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90625" y="1017887"/>
            <a:ext cx="914400" cy="914400"/>
          </a:xfrm>
          <a:prstGeom prst="rect">
            <a:avLst/>
          </a:prstGeom>
        </p:spPr>
      </p:pic>
      <p:pic>
        <p:nvPicPr>
          <p:cNvPr id="11" name="Graphic 10" descr="Woman outline">
            <a:extLst>
              <a:ext uri="{FF2B5EF4-FFF2-40B4-BE49-F238E27FC236}">
                <a16:creationId xmlns:a16="http://schemas.microsoft.com/office/drawing/2014/main" id="{25FA5FC7-7CF0-D776-7ED7-A86D3830C2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52025" y="1001608"/>
            <a:ext cx="914400" cy="914400"/>
          </a:xfrm>
          <a:prstGeom prst="rect">
            <a:avLst/>
          </a:prstGeom>
        </p:spPr>
      </p:pic>
      <p:pic>
        <p:nvPicPr>
          <p:cNvPr id="14" name="Content Placeholder 4" descr="Man outline">
            <a:extLst>
              <a:ext uri="{FF2B5EF4-FFF2-40B4-BE49-F238E27FC236}">
                <a16:creationId xmlns:a16="http://schemas.microsoft.com/office/drawing/2014/main" id="{6B04625F-A6E9-D36C-FC51-79AE74996D8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8200" y="1001608"/>
            <a:ext cx="914400" cy="914400"/>
          </a:xfrm>
          <a:prstGeom prst="rect">
            <a:avLst/>
          </a:prstGeom>
        </p:spPr>
      </p:pic>
      <p:pic>
        <p:nvPicPr>
          <p:cNvPr id="21" name="Graphic 20" descr="Woman with solid fill">
            <a:extLst>
              <a:ext uri="{FF2B5EF4-FFF2-40B4-BE49-F238E27FC236}">
                <a16:creationId xmlns:a16="http://schemas.microsoft.com/office/drawing/2014/main" id="{F6652D5F-7B2C-907E-7EAE-DB18BA77CB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49525" y="1017887"/>
            <a:ext cx="914400" cy="914400"/>
          </a:xfrm>
          <a:prstGeom prst="rect">
            <a:avLst/>
          </a:prstGeom>
        </p:spPr>
      </p:pic>
      <p:pic>
        <p:nvPicPr>
          <p:cNvPr id="22" name="Graphic 21" descr="Man with solid fill">
            <a:extLst>
              <a:ext uri="{FF2B5EF4-FFF2-40B4-BE49-F238E27FC236}">
                <a16:creationId xmlns:a16="http://schemas.microsoft.com/office/drawing/2014/main" id="{06EB3275-F6BE-BF1A-00EE-8FCD9E312FB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665550" y="1001608"/>
            <a:ext cx="914400" cy="914400"/>
          </a:xfrm>
          <a:prstGeom prst="rect">
            <a:avLst/>
          </a:prstGeom>
        </p:spPr>
      </p:pic>
      <p:pic>
        <p:nvPicPr>
          <p:cNvPr id="23" name="Graphic 22" descr="Woman with solid fill">
            <a:extLst>
              <a:ext uri="{FF2B5EF4-FFF2-40B4-BE49-F238E27FC236}">
                <a16:creationId xmlns:a16="http://schemas.microsoft.com/office/drawing/2014/main" id="{93D90AB9-C7D2-2C48-DF79-CE45E82D4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9375" y="1001608"/>
            <a:ext cx="914400" cy="9144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0EA8FC2-883F-6825-2D9D-EC7301E5251B}"/>
              </a:ext>
            </a:extLst>
          </p:cNvPr>
          <p:cNvSpPr txBox="1"/>
          <p:nvPr/>
        </p:nvSpPr>
        <p:spPr>
          <a:xfrm>
            <a:off x="9529264" y="2353568"/>
            <a:ext cx="2561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Inverse Propensity Weights</a:t>
            </a:r>
          </a:p>
        </p:txBody>
      </p:sp>
      <p:pic>
        <p:nvPicPr>
          <p:cNvPr id="2" name="Graphic 1" descr="Needle with solid fill">
            <a:extLst>
              <a:ext uri="{FF2B5EF4-FFF2-40B4-BE49-F238E27FC236}">
                <a16:creationId xmlns:a16="http://schemas.microsoft.com/office/drawing/2014/main" id="{69AC3BAF-3D4D-4699-1189-AC04A3BB11C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973650" y="790516"/>
            <a:ext cx="382262" cy="382262"/>
          </a:xfrm>
          <a:prstGeom prst="rect">
            <a:avLst/>
          </a:prstGeom>
        </p:spPr>
      </p:pic>
      <p:pic>
        <p:nvPicPr>
          <p:cNvPr id="3" name="Graphic 2" descr="Needle with solid fill">
            <a:extLst>
              <a:ext uri="{FF2B5EF4-FFF2-40B4-BE49-F238E27FC236}">
                <a16:creationId xmlns:a16="http://schemas.microsoft.com/office/drawing/2014/main" id="{A0684CB7-BCCF-2740-35C2-9DAB68949F0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203357" y="809474"/>
            <a:ext cx="382262" cy="382262"/>
          </a:xfrm>
          <a:prstGeom prst="rect">
            <a:avLst/>
          </a:prstGeom>
        </p:spPr>
      </p:pic>
      <p:pic>
        <p:nvPicPr>
          <p:cNvPr id="4" name="Graphic 3" descr="Needle with solid fill">
            <a:extLst>
              <a:ext uri="{FF2B5EF4-FFF2-40B4-BE49-F238E27FC236}">
                <a16:creationId xmlns:a16="http://schemas.microsoft.com/office/drawing/2014/main" id="{9D8135C9-03A0-648C-6E8D-0229126A01F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558545" y="823892"/>
            <a:ext cx="382262" cy="382262"/>
          </a:xfrm>
          <a:prstGeom prst="rect">
            <a:avLst/>
          </a:prstGeom>
        </p:spPr>
      </p:pic>
      <p:pic>
        <p:nvPicPr>
          <p:cNvPr id="7" name="Graphic 6" descr="Needle with solid fill">
            <a:extLst>
              <a:ext uri="{FF2B5EF4-FFF2-40B4-BE49-F238E27FC236}">
                <a16:creationId xmlns:a16="http://schemas.microsoft.com/office/drawing/2014/main" id="{E3A064C9-415F-7202-3A70-14688D69581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340792" y="825753"/>
            <a:ext cx="382262" cy="382262"/>
          </a:xfrm>
          <a:prstGeom prst="rect">
            <a:avLst/>
          </a:prstGeom>
        </p:spPr>
      </p:pic>
      <p:pic>
        <p:nvPicPr>
          <p:cNvPr id="10" name="Graphic 9" descr="Needle with solid fill">
            <a:extLst>
              <a:ext uri="{FF2B5EF4-FFF2-40B4-BE49-F238E27FC236}">
                <a16:creationId xmlns:a16="http://schemas.microsoft.com/office/drawing/2014/main" id="{552A957F-49AD-9283-E926-3A12D06C359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91301" y="817614"/>
            <a:ext cx="382262" cy="382262"/>
          </a:xfrm>
          <a:prstGeom prst="rect">
            <a:avLst/>
          </a:prstGeom>
        </p:spPr>
      </p:pic>
      <p:pic>
        <p:nvPicPr>
          <p:cNvPr id="13" name="Graphic 12" descr="Needle with solid fill">
            <a:extLst>
              <a:ext uri="{FF2B5EF4-FFF2-40B4-BE49-F238E27FC236}">
                <a16:creationId xmlns:a16="http://schemas.microsoft.com/office/drawing/2014/main" id="{4B0E649B-A745-0566-1EFB-75F293AEBEA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064431" y="817614"/>
            <a:ext cx="382262" cy="3822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2051540-00EF-0B80-9E3A-64BC4EFD190A}"/>
              </a:ext>
            </a:extLst>
          </p:cNvPr>
          <p:cNvSpPr txBox="1"/>
          <p:nvPr/>
        </p:nvSpPr>
        <p:spPr>
          <a:xfrm>
            <a:off x="838200" y="2125402"/>
            <a:ext cx="8848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1/.33</a:t>
            </a:r>
          </a:p>
          <a:p>
            <a:endParaRPr lang="en-US" sz="2400" dirty="0"/>
          </a:p>
          <a:p>
            <a:r>
              <a:rPr lang="en-US" sz="2400" b="1" dirty="0"/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5A1A25-9E82-FEC8-B321-911E93D97EF0}"/>
              </a:ext>
            </a:extLst>
          </p:cNvPr>
          <p:cNvSpPr txBox="1"/>
          <p:nvPr/>
        </p:nvSpPr>
        <p:spPr>
          <a:xfrm>
            <a:off x="1620562" y="2119724"/>
            <a:ext cx="91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1/.33</a:t>
            </a:r>
          </a:p>
          <a:p>
            <a:endParaRPr lang="en-US" sz="2400" dirty="0"/>
          </a:p>
          <a:p>
            <a:r>
              <a:rPr lang="en-US" sz="2400" b="1" dirty="0"/>
              <a:t>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3E1F81-6400-F589-63A6-D009FDA33294}"/>
              </a:ext>
            </a:extLst>
          </p:cNvPr>
          <p:cNvSpPr txBox="1"/>
          <p:nvPr/>
        </p:nvSpPr>
        <p:spPr>
          <a:xfrm>
            <a:off x="5659162" y="2119723"/>
            <a:ext cx="10972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1/1</a:t>
            </a:r>
          </a:p>
          <a:p>
            <a:endParaRPr lang="en-US" sz="2400" dirty="0"/>
          </a:p>
          <a:p>
            <a:r>
              <a:rPr lang="en-US" sz="2400" b="1" dirty="0"/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00BC3F5-EE6D-0383-3C55-92C5513039E4}"/>
              </a:ext>
            </a:extLst>
          </p:cNvPr>
          <p:cNvSpPr txBox="1"/>
          <p:nvPr/>
        </p:nvSpPr>
        <p:spPr>
          <a:xfrm>
            <a:off x="6949525" y="2084312"/>
            <a:ext cx="10972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1/1</a:t>
            </a:r>
          </a:p>
          <a:p>
            <a:endParaRPr lang="en-US" sz="2400" dirty="0"/>
          </a:p>
          <a:p>
            <a:r>
              <a:rPr lang="en-US" sz="2400" b="1" dirty="0"/>
              <a:t>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EA7C9D8-FAFE-3657-FE66-D13E3C88A8D6}"/>
              </a:ext>
            </a:extLst>
          </p:cNvPr>
          <p:cNvSpPr txBox="1"/>
          <p:nvPr/>
        </p:nvSpPr>
        <p:spPr>
          <a:xfrm>
            <a:off x="8425031" y="2077214"/>
            <a:ext cx="10972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1/1</a:t>
            </a:r>
          </a:p>
          <a:p>
            <a:endParaRPr lang="en-US" sz="2400" dirty="0"/>
          </a:p>
          <a:p>
            <a:r>
              <a:rPr lang="en-US" sz="2400" b="1" dirty="0"/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243973B-0A44-E575-9460-BA8C172A77C4}"/>
              </a:ext>
            </a:extLst>
          </p:cNvPr>
          <p:cNvSpPr txBox="1"/>
          <p:nvPr/>
        </p:nvSpPr>
        <p:spPr>
          <a:xfrm>
            <a:off x="7687278" y="2377081"/>
            <a:ext cx="10972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1/.33</a:t>
            </a:r>
          </a:p>
          <a:p>
            <a:endParaRPr lang="en-US" sz="2400" dirty="0"/>
          </a:p>
          <a:p>
            <a:r>
              <a:rPr lang="en-US" sz="2400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80843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 descr="Woman with solid fill">
            <a:extLst>
              <a:ext uri="{FF2B5EF4-FFF2-40B4-BE49-F238E27FC236}">
                <a16:creationId xmlns:a16="http://schemas.microsoft.com/office/drawing/2014/main" id="{D67B2592-3BD2-ABA8-4C5D-E3FE039AF7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90625" y="1017887"/>
            <a:ext cx="914400" cy="914400"/>
          </a:xfrm>
          <a:prstGeom prst="rect">
            <a:avLst/>
          </a:prstGeom>
        </p:spPr>
      </p:pic>
      <p:pic>
        <p:nvPicPr>
          <p:cNvPr id="11" name="Graphic 10" descr="Woman outline">
            <a:extLst>
              <a:ext uri="{FF2B5EF4-FFF2-40B4-BE49-F238E27FC236}">
                <a16:creationId xmlns:a16="http://schemas.microsoft.com/office/drawing/2014/main" id="{25FA5FC7-7CF0-D776-7ED7-A86D3830C2B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52025" y="1001608"/>
            <a:ext cx="914400" cy="914400"/>
          </a:xfrm>
          <a:prstGeom prst="rect">
            <a:avLst/>
          </a:prstGeom>
        </p:spPr>
      </p:pic>
      <p:pic>
        <p:nvPicPr>
          <p:cNvPr id="14" name="Content Placeholder 4" descr="Man outline">
            <a:extLst>
              <a:ext uri="{FF2B5EF4-FFF2-40B4-BE49-F238E27FC236}">
                <a16:creationId xmlns:a16="http://schemas.microsoft.com/office/drawing/2014/main" id="{6B04625F-A6E9-D36C-FC51-79AE74996D8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38200" y="1001608"/>
            <a:ext cx="914400" cy="914400"/>
          </a:xfrm>
          <a:prstGeom prst="rect">
            <a:avLst/>
          </a:prstGeom>
        </p:spPr>
      </p:pic>
      <p:pic>
        <p:nvPicPr>
          <p:cNvPr id="21" name="Graphic 20" descr="Woman with solid fill">
            <a:extLst>
              <a:ext uri="{FF2B5EF4-FFF2-40B4-BE49-F238E27FC236}">
                <a16:creationId xmlns:a16="http://schemas.microsoft.com/office/drawing/2014/main" id="{F6652D5F-7B2C-907E-7EAE-DB18BA77CB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49525" y="1017887"/>
            <a:ext cx="914400" cy="914400"/>
          </a:xfrm>
          <a:prstGeom prst="rect">
            <a:avLst/>
          </a:prstGeom>
        </p:spPr>
      </p:pic>
      <p:pic>
        <p:nvPicPr>
          <p:cNvPr id="22" name="Graphic 21" descr="Man with solid fill">
            <a:extLst>
              <a:ext uri="{FF2B5EF4-FFF2-40B4-BE49-F238E27FC236}">
                <a16:creationId xmlns:a16="http://schemas.microsoft.com/office/drawing/2014/main" id="{06EB3275-F6BE-BF1A-00EE-8FCD9E312FB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665550" y="1001608"/>
            <a:ext cx="914400" cy="914400"/>
          </a:xfrm>
          <a:prstGeom prst="rect">
            <a:avLst/>
          </a:prstGeom>
        </p:spPr>
      </p:pic>
      <p:pic>
        <p:nvPicPr>
          <p:cNvPr id="23" name="Graphic 22" descr="Woman with solid fill">
            <a:extLst>
              <a:ext uri="{FF2B5EF4-FFF2-40B4-BE49-F238E27FC236}">
                <a16:creationId xmlns:a16="http://schemas.microsoft.com/office/drawing/2014/main" id="{93D90AB9-C7D2-2C48-DF79-CE45E82D49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9375" y="1001608"/>
            <a:ext cx="914400" cy="9144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0EA8FC2-883F-6825-2D9D-EC7301E5251B}"/>
              </a:ext>
            </a:extLst>
          </p:cNvPr>
          <p:cNvSpPr txBox="1"/>
          <p:nvPr/>
        </p:nvSpPr>
        <p:spPr>
          <a:xfrm>
            <a:off x="4012427" y="2347808"/>
            <a:ext cx="29011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Weighted (pseudo)population restores prevalence and sex balance of the whole population</a:t>
            </a:r>
          </a:p>
        </p:txBody>
      </p:sp>
      <p:pic>
        <p:nvPicPr>
          <p:cNvPr id="2" name="Graphic 1" descr="Needle with solid fill">
            <a:extLst>
              <a:ext uri="{FF2B5EF4-FFF2-40B4-BE49-F238E27FC236}">
                <a16:creationId xmlns:a16="http://schemas.microsoft.com/office/drawing/2014/main" id="{69AC3BAF-3D4D-4699-1189-AC04A3BB11C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973650" y="790516"/>
            <a:ext cx="382262" cy="382262"/>
          </a:xfrm>
          <a:prstGeom prst="rect">
            <a:avLst/>
          </a:prstGeom>
        </p:spPr>
      </p:pic>
      <p:pic>
        <p:nvPicPr>
          <p:cNvPr id="3" name="Graphic 2" descr="Needle with solid fill">
            <a:extLst>
              <a:ext uri="{FF2B5EF4-FFF2-40B4-BE49-F238E27FC236}">
                <a16:creationId xmlns:a16="http://schemas.microsoft.com/office/drawing/2014/main" id="{A0684CB7-BCCF-2740-35C2-9DAB68949F0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203357" y="809474"/>
            <a:ext cx="382262" cy="382262"/>
          </a:xfrm>
          <a:prstGeom prst="rect">
            <a:avLst/>
          </a:prstGeom>
        </p:spPr>
      </p:pic>
      <p:pic>
        <p:nvPicPr>
          <p:cNvPr id="4" name="Graphic 3" descr="Needle with solid fill">
            <a:extLst>
              <a:ext uri="{FF2B5EF4-FFF2-40B4-BE49-F238E27FC236}">
                <a16:creationId xmlns:a16="http://schemas.microsoft.com/office/drawing/2014/main" id="{9D8135C9-03A0-648C-6E8D-0229126A01F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558545" y="823892"/>
            <a:ext cx="382262" cy="382262"/>
          </a:xfrm>
          <a:prstGeom prst="rect">
            <a:avLst/>
          </a:prstGeom>
        </p:spPr>
      </p:pic>
      <p:pic>
        <p:nvPicPr>
          <p:cNvPr id="7" name="Graphic 6" descr="Needle with solid fill">
            <a:extLst>
              <a:ext uri="{FF2B5EF4-FFF2-40B4-BE49-F238E27FC236}">
                <a16:creationId xmlns:a16="http://schemas.microsoft.com/office/drawing/2014/main" id="{E3A064C9-415F-7202-3A70-14688D69581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340792" y="825753"/>
            <a:ext cx="382262" cy="382262"/>
          </a:xfrm>
          <a:prstGeom prst="rect">
            <a:avLst/>
          </a:prstGeom>
        </p:spPr>
      </p:pic>
      <p:pic>
        <p:nvPicPr>
          <p:cNvPr id="10" name="Graphic 9" descr="Needle with solid fill">
            <a:extLst>
              <a:ext uri="{FF2B5EF4-FFF2-40B4-BE49-F238E27FC236}">
                <a16:creationId xmlns:a16="http://schemas.microsoft.com/office/drawing/2014/main" id="{552A957F-49AD-9283-E926-3A12D06C359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191301" y="817614"/>
            <a:ext cx="382262" cy="382262"/>
          </a:xfrm>
          <a:prstGeom prst="rect">
            <a:avLst/>
          </a:prstGeom>
        </p:spPr>
      </p:pic>
      <p:pic>
        <p:nvPicPr>
          <p:cNvPr id="13" name="Graphic 12" descr="Needle with solid fill">
            <a:extLst>
              <a:ext uri="{FF2B5EF4-FFF2-40B4-BE49-F238E27FC236}">
                <a16:creationId xmlns:a16="http://schemas.microsoft.com/office/drawing/2014/main" id="{4B0E649B-A745-0566-1EFB-75F293AEBEA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064431" y="817614"/>
            <a:ext cx="382262" cy="382262"/>
          </a:xfrm>
          <a:prstGeom prst="rect">
            <a:avLst/>
          </a:prstGeom>
        </p:spPr>
      </p:pic>
      <p:pic>
        <p:nvPicPr>
          <p:cNvPr id="5" name="Content Placeholder 4" descr="Man outline">
            <a:extLst>
              <a:ext uri="{FF2B5EF4-FFF2-40B4-BE49-F238E27FC236}">
                <a16:creationId xmlns:a16="http://schemas.microsoft.com/office/drawing/2014/main" id="{8FD90125-352C-9C59-5176-EF2E2AA3038A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12800" y="2068408"/>
            <a:ext cx="914400" cy="914400"/>
          </a:xfrm>
          <a:prstGeom prst="rect">
            <a:avLst/>
          </a:prstGeom>
        </p:spPr>
      </p:pic>
      <p:pic>
        <p:nvPicPr>
          <p:cNvPr id="16" name="Content Placeholder 4" descr="Man outline">
            <a:extLst>
              <a:ext uri="{FF2B5EF4-FFF2-40B4-BE49-F238E27FC236}">
                <a16:creationId xmlns:a16="http://schemas.microsoft.com/office/drawing/2014/main" id="{13A9DEE4-4B17-5327-C61B-8A427477BAD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00100" y="3186008"/>
            <a:ext cx="914400" cy="914400"/>
          </a:xfrm>
          <a:prstGeom prst="rect">
            <a:avLst/>
          </a:prstGeom>
        </p:spPr>
      </p:pic>
      <p:pic>
        <p:nvPicPr>
          <p:cNvPr id="17" name="Graphic 16" descr="Woman outline">
            <a:extLst>
              <a:ext uri="{FF2B5EF4-FFF2-40B4-BE49-F238E27FC236}">
                <a16:creationId xmlns:a16="http://schemas.microsoft.com/office/drawing/2014/main" id="{05FC71D9-3045-D4E3-97ED-2151CA15F4BA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552025" y="2055708"/>
            <a:ext cx="914400" cy="914400"/>
          </a:xfrm>
          <a:prstGeom prst="rect">
            <a:avLst/>
          </a:prstGeom>
        </p:spPr>
      </p:pic>
      <p:pic>
        <p:nvPicPr>
          <p:cNvPr id="18" name="Graphic 17" descr="Woman outline">
            <a:extLst>
              <a:ext uri="{FF2B5EF4-FFF2-40B4-BE49-F238E27FC236}">
                <a16:creationId xmlns:a16="http://schemas.microsoft.com/office/drawing/2014/main" id="{E15AB48B-418C-F280-D9A3-84ED8CE52FB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526625" y="3198708"/>
            <a:ext cx="914400" cy="914400"/>
          </a:xfrm>
          <a:prstGeom prst="rect">
            <a:avLst/>
          </a:prstGeom>
        </p:spPr>
      </p:pic>
      <p:pic>
        <p:nvPicPr>
          <p:cNvPr id="19" name="Graphic 18" descr="Man with solid fill">
            <a:extLst>
              <a:ext uri="{FF2B5EF4-FFF2-40B4-BE49-F238E27FC236}">
                <a16:creationId xmlns:a16="http://schemas.microsoft.com/office/drawing/2014/main" id="{6FBD0033-2847-378B-851A-F59D36F8502B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7665550" y="1979508"/>
            <a:ext cx="914400" cy="914400"/>
          </a:xfrm>
          <a:prstGeom prst="rect">
            <a:avLst/>
          </a:prstGeom>
        </p:spPr>
      </p:pic>
      <p:pic>
        <p:nvPicPr>
          <p:cNvPr id="20" name="Graphic 19" descr="Man with solid fill">
            <a:extLst>
              <a:ext uri="{FF2B5EF4-FFF2-40B4-BE49-F238E27FC236}">
                <a16:creationId xmlns:a16="http://schemas.microsoft.com/office/drawing/2014/main" id="{52D989E9-102A-E7C7-181F-519ADD4FCA6A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7665550" y="3048001"/>
            <a:ext cx="914400" cy="9144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5495CCDD-4403-1D9E-3E2F-2BE5BCD27ED6}"/>
              </a:ext>
            </a:extLst>
          </p:cNvPr>
          <p:cNvSpPr txBox="1"/>
          <p:nvPr/>
        </p:nvSpPr>
        <p:spPr>
          <a:xfrm>
            <a:off x="1340792" y="4925714"/>
            <a:ext cx="8255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/>
              <a:t>Intuition: </a:t>
            </a:r>
          </a:p>
          <a:p>
            <a:r>
              <a:rPr lang="en-US" sz="2400" dirty="0"/>
              <a:t>If someone who was </a:t>
            </a:r>
            <a:r>
              <a:rPr lang="en-US" sz="2400" b="1" dirty="0"/>
              <a:t>unlikely to get the test but did </a:t>
            </a:r>
            <a:r>
              <a:rPr lang="en-US" sz="2400" dirty="0"/>
              <a:t>and </a:t>
            </a:r>
            <a:r>
              <a:rPr lang="en-US" sz="2400" b="1" dirty="0"/>
              <a:t>they have the condition </a:t>
            </a:r>
            <a:r>
              <a:rPr lang="en-US" sz="2400" dirty="0"/>
              <a:t>→ there are </a:t>
            </a:r>
            <a:r>
              <a:rPr lang="en-US" sz="2400" b="1" dirty="0"/>
              <a:t>likely many similar patients</a:t>
            </a:r>
            <a:r>
              <a:rPr lang="en-US" sz="2400" dirty="0"/>
              <a:t> with the condition that </a:t>
            </a:r>
            <a:r>
              <a:rPr lang="en-US" sz="2400" b="1" dirty="0"/>
              <a:t>didn’t get the test</a:t>
            </a:r>
            <a:r>
              <a:rPr lang="en-US" sz="24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118358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715C9-D3D3-DE0B-A953-172F2F101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Verification</a:t>
            </a:r>
          </a:p>
        </p:txBody>
      </p:sp>
      <p:pic>
        <p:nvPicPr>
          <p:cNvPr id="4" name="Content Placeholder 4" descr="Man outline">
            <a:extLst>
              <a:ext uri="{FF2B5EF4-FFF2-40B4-BE49-F238E27FC236}">
                <a16:creationId xmlns:a16="http://schemas.microsoft.com/office/drawing/2014/main" id="{30FFC1DB-7F40-6BDB-01A3-E84AEE75BF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66663" y="2618182"/>
            <a:ext cx="914400" cy="914400"/>
          </a:xfrm>
          <a:prstGeom prst="rect">
            <a:avLst/>
          </a:prstGeom>
        </p:spPr>
      </p:pic>
      <p:pic>
        <p:nvPicPr>
          <p:cNvPr id="5" name="Content Placeholder 4" descr="Man outline">
            <a:extLst>
              <a:ext uri="{FF2B5EF4-FFF2-40B4-BE49-F238E27FC236}">
                <a16:creationId xmlns:a16="http://schemas.microsoft.com/office/drawing/2014/main" id="{B08EF4F8-AA54-4E3E-A2E0-38517F247F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26283" y="2618182"/>
            <a:ext cx="914400" cy="914400"/>
          </a:xfrm>
          <a:prstGeom prst="rect">
            <a:avLst/>
          </a:prstGeom>
        </p:spPr>
      </p:pic>
      <p:pic>
        <p:nvPicPr>
          <p:cNvPr id="6" name="Content Placeholder 4" descr="Man outline">
            <a:extLst>
              <a:ext uri="{FF2B5EF4-FFF2-40B4-BE49-F238E27FC236}">
                <a16:creationId xmlns:a16="http://schemas.microsoft.com/office/drawing/2014/main" id="{AD3FB402-0618-82A9-EB78-E6C78904E0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46907" y="2618182"/>
            <a:ext cx="914400" cy="914400"/>
          </a:xfrm>
          <a:prstGeom prst="rect">
            <a:avLst/>
          </a:prstGeom>
        </p:spPr>
      </p:pic>
      <p:pic>
        <p:nvPicPr>
          <p:cNvPr id="9" name="Graphic 8" descr="Woman outline">
            <a:extLst>
              <a:ext uri="{FF2B5EF4-FFF2-40B4-BE49-F238E27FC236}">
                <a16:creationId xmlns:a16="http://schemas.microsoft.com/office/drawing/2014/main" id="{605F70A6-4C08-5488-9DC5-48E435F1DA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79776" y="3590494"/>
            <a:ext cx="914400" cy="914400"/>
          </a:xfrm>
          <a:prstGeom prst="rect">
            <a:avLst/>
          </a:prstGeom>
        </p:spPr>
      </p:pic>
      <p:pic>
        <p:nvPicPr>
          <p:cNvPr id="10" name="Graphic 9" descr="Woman outline">
            <a:extLst>
              <a:ext uri="{FF2B5EF4-FFF2-40B4-BE49-F238E27FC236}">
                <a16:creationId xmlns:a16="http://schemas.microsoft.com/office/drawing/2014/main" id="{278BF215-3747-69E6-A23A-20A0ED6127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266663" y="3590494"/>
            <a:ext cx="914400" cy="914400"/>
          </a:xfrm>
          <a:prstGeom prst="rect">
            <a:avLst/>
          </a:prstGeom>
        </p:spPr>
      </p:pic>
      <p:pic>
        <p:nvPicPr>
          <p:cNvPr id="11" name="Graphic 10" descr="Woman outline">
            <a:extLst>
              <a:ext uri="{FF2B5EF4-FFF2-40B4-BE49-F238E27FC236}">
                <a16:creationId xmlns:a16="http://schemas.microsoft.com/office/drawing/2014/main" id="{1F3B75B0-6C4D-F695-2135-9BB5983CCDE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699479" y="3590494"/>
            <a:ext cx="914400" cy="914400"/>
          </a:xfrm>
          <a:prstGeom prst="rect">
            <a:avLst/>
          </a:prstGeom>
        </p:spPr>
      </p:pic>
      <p:pic>
        <p:nvPicPr>
          <p:cNvPr id="12" name="Graphic 11" descr="Woman outline">
            <a:extLst>
              <a:ext uri="{FF2B5EF4-FFF2-40B4-BE49-F238E27FC236}">
                <a16:creationId xmlns:a16="http://schemas.microsoft.com/office/drawing/2014/main" id="{7702124B-6662-DAF9-1F41-801FA901D6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126992" y="3590494"/>
            <a:ext cx="914400" cy="914400"/>
          </a:xfrm>
          <a:prstGeom prst="rect">
            <a:avLst/>
          </a:prstGeom>
        </p:spPr>
      </p:pic>
      <p:pic>
        <p:nvPicPr>
          <p:cNvPr id="15" name="Graphic 14" descr="Woman with solid fill">
            <a:extLst>
              <a:ext uri="{FF2B5EF4-FFF2-40B4-BE49-F238E27FC236}">
                <a16:creationId xmlns:a16="http://schemas.microsoft.com/office/drawing/2014/main" id="{E7103354-487F-3791-76BE-3BA5FF15B97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872034" y="3590329"/>
            <a:ext cx="914400" cy="914400"/>
          </a:xfrm>
          <a:prstGeom prst="rect">
            <a:avLst/>
          </a:prstGeom>
        </p:spPr>
      </p:pic>
      <p:pic>
        <p:nvPicPr>
          <p:cNvPr id="16" name="Graphic 15" descr="Man with solid fill">
            <a:extLst>
              <a:ext uri="{FF2B5EF4-FFF2-40B4-BE49-F238E27FC236}">
                <a16:creationId xmlns:a16="http://schemas.microsoft.com/office/drawing/2014/main" id="{4CA2D0DF-E214-97B9-F5CD-B91EFE9EF37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430825" y="2634699"/>
            <a:ext cx="914400" cy="914400"/>
          </a:xfrm>
          <a:prstGeom prst="rect">
            <a:avLst/>
          </a:prstGeom>
        </p:spPr>
      </p:pic>
      <p:pic>
        <p:nvPicPr>
          <p:cNvPr id="17" name="Graphic 16" descr="Woman with solid fill">
            <a:extLst>
              <a:ext uri="{FF2B5EF4-FFF2-40B4-BE49-F238E27FC236}">
                <a16:creationId xmlns:a16="http://schemas.microsoft.com/office/drawing/2014/main" id="{B8A41E3D-0C0C-017A-551C-0917CDAF68A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439722" y="3590329"/>
            <a:ext cx="914400" cy="914400"/>
          </a:xfrm>
          <a:prstGeom prst="rect">
            <a:avLst/>
          </a:prstGeom>
        </p:spPr>
      </p:pic>
      <p:pic>
        <p:nvPicPr>
          <p:cNvPr id="19" name="Graphic 18" descr="Man with solid fill">
            <a:extLst>
              <a:ext uri="{FF2B5EF4-FFF2-40B4-BE49-F238E27FC236}">
                <a16:creationId xmlns:a16="http://schemas.microsoft.com/office/drawing/2014/main" id="{C045AD3D-7B64-F1AB-C592-E7EF01F6C9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293533" y="2634699"/>
            <a:ext cx="914400" cy="914400"/>
          </a:xfrm>
          <a:prstGeom prst="rect">
            <a:avLst/>
          </a:prstGeom>
        </p:spPr>
      </p:pic>
      <p:pic>
        <p:nvPicPr>
          <p:cNvPr id="20" name="Graphic 19" descr="Needle with solid fill">
            <a:extLst>
              <a:ext uri="{FF2B5EF4-FFF2-40B4-BE49-F238E27FC236}">
                <a16:creationId xmlns:a16="http://schemas.microsoft.com/office/drawing/2014/main" id="{650C7DAC-C619-FCC0-72F8-5DE3DEF87FC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843207" y="2443281"/>
            <a:ext cx="382262" cy="382262"/>
          </a:xfrm>
          <a:prstGeom prst="rect">
            <a:avLst/>
          </a:prstGeom>
        </p:spPr>
      </p:pic>
      <p:pic>
        <p:nvPicPr>
          <p:cNvPr id="22" name="Graphic 21" descr="Man with solid fill">
            <a:extLst>
              <a:ext uri="{FF2B5EF4-FFF2-40B4-BE49-F238E27FC236}">
                <a16:creationId xmlns:a16="http://schemas.microsoft.com/office/drawing/2014/main" id="{5CCC39E9-6B31-C7A8-798D-399B0B97316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863137" y="2634699"/>
            <a:ext cx="914400" cy="914400"/>
          </a:xfrm>
          <a:prstGeom prst="rect">
            <a:avLst/>
          </a:prstGeom>
        </p:spPr>
      </p:pic>
      <p:pic>
        <p:nvPicPr>
          <p:cNvPr id="23" name="Graphic 22" descr="Needle with solid fill">
            <a:extLst>
              <a:ext uri="{FF2B5EF4-FFF2-40B4-BE49-F238E27FC236}">
                <a16:creationId xmlns:a16="http://schemas.microsoft.com/office/drawing/2014/main" id="{77CFF9A2-B94E-D661-0A0D-A4F2227C1BC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401123" y="2427230"/>
            <a:ext cx="382262" cy="382262"/>
          </a:xfrm>
          <a:prstGeom prst="rect">
            <a:avLst/>
          </a:prstGeom>
        </p:spPr>
      </p:pic>
      <p:pic>
        <p:nvPicPr>
          <p:cNvPr id="25" name="Graphic 24" descr="Woman with solid fill">
            <a:extLst>
              <a:ext uri="{FF2B5EF4-FFF2-40B4-BE49-F238E27FC236}">
                <a16:creationId xmlns:a16="http://schemas.microsoft.com/office/drawing/2014/main" id="{35EA0B65-B6CC-14E6-556F-8501E1F36F7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302430" y="3578137"/>
            <a:ext cx="914400" cy="914400"/>
          </a:xfrm>
          <a:prstGeom prst="rect">
            <a:avLst/>
          </a:prstGeom>
        </p:spPr>
      </p:pic>
      <p:pic>
        <p:nvPicPr>
          <p:cNvPr id="26" name="Graphic 25" descr="Needle with solid fill">
            <a:extLst>
              <a:ext uri="{FF2B5EF4-FFF2-40B4-BE49-F238E27FC236}">
                <a16:creationId xmlns:a16="http://schemas.microsoft.com/office/drawing/2014/main" id="{56CEAC42-83A1-C34A-96BF-93BADA27343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904712" y="3429000"/>
            <a:ext cx="382262" cy="382262"/>
          </a:xfrm>
          <a:prstGeom prst="rect">
            <a:avLst/>
          </a:prstGeom>
        </p:spPr>
      </p:pic>
      <p:pic>
        <p:nvPicPr>
          <p:cNvPr id="28" name="Graphic 27" descr="Woman outline">
            <a:extLst>
              <a:ext uri="{FF2B5EF4-FFF2-40B4-BE49-F238E27FC236}">
                <a16:creationId xmlns:a16="http://schemas.microsoft.com/office/drawing/2014/main" id="{72EEFDE3-1918-35A9-27BA-4630E3FFCB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46960" y="3590494"/>
            <a:ext cx="914400" cy="914400"/>
          </a:xfrm>
          <a:prstGeom prst="rect">
            <a:avLst/>
          </a:prstGeom>
        </p:spPr>
      </p:pic>
      <p:pic>
        <p:nvPicPr>
          <p:cNvPr id="29" name="Graphic 28" descr="Needle with solid fill">
            <a:extLst>
              <a:ext uri="{FF2B5EF4-FFF2-40B4-BE49-F238E27FC236}">
                <a16:creationId xmlns:a16="http://schemas.microsoft.com/office/drawing/2014/main" id="{2615B320-4CC3-6AC4-4262-FE0156B93E7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35822" y="3429000"/>
            <a:ext cx="382262" cy="382262"/>
          </a:xfrm>
          <a:prstGeom prst="rect">
            <a:avLst/>
          </a:prstGeom>
        </p:spPr>
      </p:pic>
      <p:pic>
        <p:nvPicPr>
          <p:cNvPr id="31" name="Content Placeholder 4" descr="Man outline">
            <a:extLst>
              <a:ext uri="{FF2B5EF4-FFF2-40B4-BE49-F238E27FC236}">
                <a16:creationId xmlns:a16="http://schemas.microsoft.com/office/drawing/2014/main" id="{A6D381CF-A317-28FD-07DF-34D213C554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52263" y="2618182"/>
            <a:ext cx="914400" cy="914400"/>
          </a:xfrm>
          <a:prstGeom prst="rect">
            <a:avLst/>
          </a:prstGeom>
        </p:spPr>
      </p:pic>
      <p:pic>
        <p:nvPicPr>
          <p:cNvPr id="32" name="Graphic 31" descr="Needle with solid fill">
            <a:extLst>
              <a:ext uri="{FF2B5EF4-FFF2-40B4-BE49-F238E27FC236}">
                <a16:creationId xmlns:a16="http://schemas.microsoft.com/office/drawing/2014/main" id="{473371B0-7FD6-4582-E19C-29C365F1088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71995" y="2439877"/>
            <a:ext cx="382262" cy="382262"/>
          </a:xfrm>
          <a:prstGeom prst="rect">
            <a:avLst/>
          </a:prstGeom>
        </p:spPr>
      </p:pic>
      <p:pic>
        <p:nvPicPr>
          <p:cNvPr id="34" name="Content Placeholder 4" descr="Man outline">
            <a:extLst>
              <a:ext uri="{FF2B5EF4-FFF2-40B4-BE49-F238E27FC236}">
                <a16:creationId xmlns:a16="http://schemas.microsoft.com/office/drawing/2014/main" id="{BCF7FE87-A3C6-40E0-05EA-2F31000875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11883" y="2618182"/>
            <a:ext cx="914400" cy="914400"/>
          </a:xfrm>
          <a:prstGeom prst="rect">
            <a:avLst/>
          </a:prstGeom>
        </p:spPr>
      </p:pic>
      <p:pic>
        <p:nvPicPr>
          <p:cNvPr id="35" name="Graphic 34" descr="Needle with solid fill">
            <a:extLst>
              <a:ext uri="{FF2B5EF4-FFF2-40B4-BE49-F238E27FC236}">
                <a16:creationId xmlns:a16="http://schemas.microsoft.com/office/drawing/2014/main" id="{934E7C66-6CF8-ABF0-6B7A-887BF071119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411842" y="2444366"/>
            <a:ext cx="382262" cy="382262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5DB023BF-610B-7F28-81B0-E924CA2B918B}"/>
              </a:ext>
            </a:extLst>
          </p:cNvPr>
          <p:cNvSpPr txBox="1"/>
          <p:nvPr/>
        </p:nvSpPr>
        <p:spPr>
          <a:xfrm>
            <a:off x="4640683" y="1638710"/>
            <a:ext cx="2561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Omniscient View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641178F-25DE-7A5E-6FDF-E91AD0A0BCC3}"/>
              </a:ext>
            </a:extLst>
          </p:cNvPr>
          <p:cNvSpPr txBox="1"/>
          <p:nvPr/>
        </p:nvSpPr>
        <p:spPr>
          <a:xfrm>
            <a:off x="435860" y="4889432"/>
            <a:ext cx="37452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10 of 24 have hypercapnia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5 of 12 men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5 of 12 women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EB4DDCB-E595-B8ED-F05A-403F745BD828}"/>
              </a:ext>
            </a:extLst>
          </p:cNvPr>
          <p:cNvSpPr txBox="1"/>
          <p:nvPr/>
        </p:nvSpPr>
        <p:spPr>
          <a:xfrm>
            <a:off x="7736147" y="2659812"/>
            <a:ext cx="35514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P(Test | Man)  = 50%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845777B-4BBC-ED9C-0631-63963EF7B837}"/>
              </a:ext>
            </a:extLst>
          </p:cNvPr>
          <p:cNvSpPr txBox="1"/>
          <p:nvPr/>
        </p:nvSpPr>
        <p:spPr>
          <a:xfrm>
            <a:off x="7694146" y="3628936"/>
            <a:ext cx="35514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P(Test | Woman)  = 25%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EF974E2-ABD3-6A4B-357C-CF55C81A26ED}"/>
              </a:ext>
            </a:extLst>
          </p:cNvPr>
          <p:cNvSpPr txBox="1"/>
          <p:nvPr/>
        </p:nvSpPr>
        <p:spPr>
          <a:xfrm>
            <a:off x="7286974" y="4889432"/>
            <a:ext cx="39585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Clinicians can’t perfect predict who needs the test</a:t>
            </a:r>
          </a:p>
          <a:p>
            <a:r>
              <a:rPr lang="en-US" sz="2400" dirty="0" err="1"/>
              <a:t>OR</a:t>
            </a:r>
            <a:r>
              <a:rPr lang="en-US" sz="2400" baseline="-25000" dirty="0" err="1"/>
              <a:t>test|hypercap</a:t>
            </a:r>
            <a:r>
              <a:rPr lang="en-US" sz="2400" dirty="0"/>
              <a:t>: 2.8 (M or W)</a:t>
            </a:r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44" name="Graphic 43" descr="Man with solid fill">
            <a:extLst>
              <a:ext uri="{FF2B5EF4-FFF2-40B4-BE49-F238E27FC236}">
                <a16:creationId xmlns:a16="http://schemas.microsoft.com/office/drawing/2014/main" id="{0E3C0C38-D2FD-9BFD-AEDE-66E4E894344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011725" y="2634699"/>
            <a:ext cx="914400" cy="914400"/>
          </a:xfrm>
          <a:prstGeom prst="rect">
            <a:avLst/>
          </a:prstGeom>
        </p:spPr>
      </p:pic>
      <p:pic>
        <p:nvPicPr>
          <p:cNvPr id="45" name="Graphic 44" descr="Woman with solid fill">
            <a:extLst>
              <a:ext uri="{FF2B5EF4-FFF2-40B4-BE49-F238E27FC236}">
                <a16:creationId xmlns:a16="http://schemas.microsoft.com/office/drawing/2014/main" id="{A6AF016D-29F1-8676-EA09-2E07DD2F5A2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995734" y="3590329"/>
            <a:ext cx="914400" cy="914400"/>
          </a:xfrm>
          <a:prstGeom prst="rect">
            <a:avLst/>
          </a:prstGeom>
        </p:spPr>
      </p:pic>
      <p:pic>
        <p:nvPicPr>
          <p:cNvPr id="14" name="Graphic 13" descr="Needle with solid fill">
            <a:extLst>
              <a:ext uri="{FF2B5EF4-FFF2-40B4-BE49-F238E27FC236}">
                <a16:creationId xmlns:a16="http://schemas.microsoft.com/office/drawing/2014/main" id="{76F10D18-45BF-594A-3E85-582B4A03F87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957967" y="2415038"/>
            <a:ext cx="382262" cy="382262"/>
          </a:xfrm>
          <a:prstGeom prst="rect">
            <a:avLst/>
          </a:prstGeom>
        </p:spPr>
      </p:pic>
      <p:pic>
        <p:nvPicPr>
          <p:cNvPr id="33" name="Graphic 32" descr="Woman outline">
            <a:extLst>
              <a:ext uri="{FF2B5EF4-FFF2-40B4-BE49-F238E27FC236}">
                <a16:creationId xmlns:a16="http://schemas.microsoft.com/office/drawing/2014/main" id="{4D746E92-3C99-1E02-8C69-62734C4F6E2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90554" y="3590329"/>
            <a:ext cx="914400" cy="914400"/>
          </a:xfrm>
          <a:prstGeom prst="rect">
            <a:avLst/>
          </a:prstGeom>
        </p:spPr>
      </p:pic>
      <p:pic>
        <p:nvPicPr>
          <p:cNvPr id="46" name="Graphic 45" descr="Woman outline">
            <a:extLst>
              <a:ext uri="{FF2B5EF4-FFF2-40B4-BE49-F238E27FC236}">
                <a16:creationId xmlns:a16="http://schemas.microsoft.com/office/drawing/2014/main" id="{84CD5FDB-FBF1-BF68-449A-DACDC62E87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57738" y="3590329"/>
            <a:ext cx="914400" cy="914400"/>
          </a:xfrm>
          <a:prstGeom prst="rect">
            <a:avLst/>
          </a:prstGeom>
        </p:spPr>
      </p:pic>
      <p:pic>
        <p:nvPicPr>
          <p:cNvPr id="47" name="Content Placeholder 4" descr="Man outline">
            <a:extLst>
              <a:ext uri="{FF2B5EF4-FFF2-40B4-BE49-F238E27FC236}">
                <a16:creationId xmlns:a16="http://schemas.microsoft.com/office/drawing/2014/main" id="{C66951E5-02D2-7E40-2278-AB34C2F14D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63041" y="2618017"/>
            <a:ext cx="914400" cy="914400"/>
          </a:xfrm>
          <a:prstGeom prst="rect">
            <a:avLst/>
          </a:prstGeom>
        </p:spPr>
      </p:pic>
      <p:pic>
        <p:nvPicPr>
          <p:cNvPr id="48" name="Content Placeholder 4" descr="Man outline">
            <a:extLst>
              <a:ext uri="{FF2B5EF4-FFF2-40B4-BE49-F238E27FC236}">
                <a16:creationId xmlns:a16="http://schemas.microsoft.com/office/drawing/2014/main" id="{A39E66B1-B2C0-B5AB-90B7-6933EEFC9A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22661" y="2618017"/>
            <a:ext cx="914400" cy="914400"/>
          </a:xfrm>
          <a:prstGeom prst="rect">
            <a:avLst/>
          </a:prstGeom>
        </p:spPr>
      </p:pic>
      <p:pic>
        <p:nvPicPr>
          <p:cNvPr id="49" name="Graphic 48" descr="Needle with solid fill">
            <a:extLst>
              <a:ext uri="{FF2B5EF4-FFF2-40B4-BE49-F238E27FC236}">
                <a16:creationId xmlns:a16="http://schemas.microsoft.com/office/drawing/2014/main" id="{4A8AC831-06BB-B31D-42C0-64D2D603355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345912" y="3429000"/>
            <a:ext cx="382262" cy="382262"/>
          </a:xfrm>
          <a:prstGeom prst="rect">
            <a:avLst/>
          </a:prstGeom>
        </p:spPr>
      </p:pic>
      <p:pic>
        <p:nvPicPr>
          <p:cNvPr id="50" name="Graphic 49" descr="Man with solid fill">
            <a:extLst>
              <a:ext uri="{FF2B5EF4-FFF2-40B4-BE49-F238E27FC236}">
                <a16:creationId xmlns:a16="http://schemas.microsoft.com/office/drawing/2014/main" id="{276071FE-35BA-1EC9-6A34-3715F9F7FC7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579842" y="2622507"/>
            <a:ext cx="914400" cy="914400"/>
          </a:xfrm>
          <a:prstGeom prst="rect">
            <a:avLst/>
          </a:prstGeom>
        </p:spPr>
      </p:pic>
      <p:pic>
        <p:nvPicPr>
          <p:cNvPr id="51" name="Graphic 50" descr="Woman with solid fill">
            <a:extLst>
              <a:ext uri="{FF2B5EF4-FFF2-40B4-BE49-F238E27FC236}">
                <a16:creationId xmlns:a16="http://schemas.microsoft.com/office/drawing/2014/main" id="{3DE4B92C-29CF-DA7A-A950-FF6C90F6B60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563851" y="3578137"/>
            <a:ext cx="914400" cy="914400"/>
          </a:xfrm>
          <a:prstGeom prst="rect">
            <a:avLst/>
          </a:prstGeom>
        </p:spPr>
      </p:pic>
      <p:pic>
        <p:nvPicPr>
          <p:cNvPr id="52" name="Graphic 51" descr="Needle with solid fill">
            <a:extLst>
              <a:ext uri="{FF2B5EF4-FFF2-40B4-BE49-F238E27FC236}">
                <a16:creationId xmlns:a16="http://schemas.microsoft.com/office/drawing/2014/main" id="{80EDF803-1047-5379-B8E6-D76ABF55E14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513467" y="2440438"/>
            <a:ext cx="382262" cy="382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21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66AB3-7264-3FD4-2799-793A66A17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Verification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1E95155-71A1-A787-0762-2AEB3F5411A4}"/>
              </a:ext>
            </a:extLst>
          </p:cNvPr>
          <p:cNvGrpSpPr/>
          <p:nvPr/>
        </p:nvGrpSpPr>
        <p:grpSpPr>
          <a:xfrm>
            <a:off x="4719162" y="1992282"/>
            <a:ext cx="931936" cy="1080418"/>
            <a:chOff x="3931333" y="1749018"/>
            <a:chExt cx="931936" cy="1080418"/>
          </a:xfrm>
        </p:grpSpPr>
        <p:pic>
          <p:nvPicPr>
            <p:cNvPr id="22" name="Graphic 21" descr="Man with solid fill">
              <a:extLst>
                <a:ext uri="{FF2B5EF4-FFF2-40B4-BE49-F238E27FC236}">
                  <a16:creationId xmlns:a16="http://schemas.microsoft.com/office/drawing/2014/main" id="{DAB0BA9F-C627-D6F5-3ADE-9514FE55D39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931333" y="1915036"/>
              <a:ext cx="914400" cy="914400"/>
            </a:xfrm>
            <a:prstGeom prst="rect">
              <a:avLst/>
            </a:prstGeom>
          </p:spPr>
        </p:pic>
        <p:pic>
          <p:nvPicPr>
            <p:cNvPr id="27" name="Graphic 26" descr="Needle with solid fill">
              <a:extLst>
                <a:ext uri="{FF2B5EF4-FFF2-40B4-BE49-F238E27FC236}">
                  <a16:creationId xmlns:a16="http://schemas.microsoft.com/office/drawing/2014/main" id="{F0486E66-0770-1009-CF74-DEE398F4203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481007" y="1749018"/>
              <a:ext cx="382262" cy="382262"/>
            </a:xfrm>
            <a:prstGeom prst="rect">
              <a:avLst/>
            </a:prstGeom>
          </p:spPr>
        </p:pic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306FDD4-9D63-FF15-D83C-3B4DF34C5F00}"/>
              </a:ext>
            </a:extLst>
          </p:cNvPr>
          <p:cNvGrpSpPr/>
          <p:nvPr/>
        </p:nvGrpSpPr>
        <p:grpSpPr>
          <a:xfrm>
            <a:off x="4288766" y="1938131"/>
            <a:ext cx="920248" cy="1134569"/>
            <a:chOff x="3500937" y="1694867"/>
            <a:chExt cx="920248" cy="1134569"/>
          </a:xfrm>
        </p:grpSpPr>
        <p:pic>
          <p:nvPicPr>
            <p:cNvPr id="20" name="Graphic 19" descr="Man with solid fill">
              <a:extLst>
                <a:ext uri="{FF2B5EF4-FFF2-40B4-BE49-F238E27FC236}">
                  <a16:creationId xmlns:a16="http://schemas.microsoft.com/office/drawing/2014/main" id="{9E56738B-6351-F902-257C-50914A5045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500937" y="1915036"/>
              <a:ext cx="914400" cy="914400"/>
            </a:xfrm>
            <a:prstGeom prst="rect">
              <a:avLst/>
            </a:prstGeom>
          </p:spPr>
        </p:pic>
        <p:pic>
          <p:nvPicPr>
            <p:cNvPr id="28" name="Graphic 27" descr="Needle with solid fill">
              <a:extLst>
                <a:ext uri="{FF2B5EF4-FFF2-40B4-BE49-F238E27FC236}">
                  <a16:creationId xmlns:a16="http://schemas.microsoft.com/office/drawing/2014/main" id="{04BA78A2-E4FE-F77B-AE56-1048C9605EB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38923" y="1694867"/>
              <a:ext cx="382262" cy="382262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E05E2DD-98BA-7259-0428-8496D82AB8E2}"/>
              </a:ext>
            </a:extLst>
          </p:cNvPr>
          <p:cNvGrpSpPr/>
          <p:nvPr/>
        </p:nvGrpSpPr>
        <p:grpSpPr>
          <a:xfrm>
            <a:off x="4728059" y="2952601"/>
            <a:ext cx="984544" cy="1063537"/>
            <a:chOff x="3940230" y="2709337"/>
            <a:chExt cx="984544" cy="1063537"/>
          </a:xfrm>
        </p:grpSpPr>
        <p:pic>
          <p:nvPicPr>
            <p:cNvPr id="23" name="Graphic 22" descr="Woman with solid fill">
              <a:extLst>
                <a:ext uri="{FF2B5EF4-FFF2-40B4-BE49-F238E27FC236}">
                  <a16:creationId xmlns:a16="http://schemas.microsoft.com/office/drawing/2014/main" id="{F6997223-03EA-F01F-E3BA-5FAD318BFAA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940230" y="2858474"/>
              <a:ext cx="914400" cy="914400"/>
            </a:xfrm>
            <a:prstGeom prst="rect">
              <a:avLst/>
            </a:prstGeom>
          </p:spPr>
        </p:pic>
        <p:pic>
          <p:nvPicPr>
            <p:cNvPr id="29" name="Graphic 28" descr="Needle with solid fill">
              <a:extLst>
                <a:ext uri="{FF2B5EF4-FFF2-40B4-BE49-F238E27FC236}">
                  <a16:creationId xmlns:a16="http://schemas.microsoft.com/office/drawing/2014/main" id="{4DDBEBC2-8A06-4B72-49BF-2BE38C214A2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542512" y="2709337"/>
              <a:ext cx="382262" cy="382262"/>
            </a:xfrm>
            <a:prstGeom prst="rect">
              <a:avLst/>
            </a:prstGeom>
          </p:spPr>
        </p:pic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BB8852E5-B2F7-EA18-E5C9-4E0A15CBA935}"/>
              </a:ext>
            </a:extLst>
          </p:cNvPr>
          <p:cNvGrpSpPr/>
          <p:nvPr/>
        </p:nvGrpSpPr>
        <p:grpSpPr>
          <a:xfrm>
            <a:off x="4778174" y="4185112"/>
            <a:ext cx="931936" cy="1080418"/>
            <a:chOff x="3931333" y="1749018"/>
            <a:chExt cx="931936" cy="1080418"/>
          </a:xfrm>
        </p:grpSpPr>
        <p:pic>
          <p:nvPicPr>
            <p:cNvPr id="55" name="Graphic 54" descr="Man with solid fill">
              <a:extLst>
                <a:ext uri="{FF2B5EF4-FFF2-40B4-BE49-F238E27FC236}">
                  <a16:creationId xmlns:a16="http://schemas.microsoft.com/office/drawing/2014/main" id="{4DB5CBF3-F526-DB83-2534-DF25F9AEA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931333" y="1915036"/>
              <a:ext cx="914400" cy="914400"/>
            </a:xfrm>
            <a:prstGeom prst="rect">
              <a:avLst/>
            </a:prstGeom>
          </p:spPr>
        </p:pic>
        <p:pic>
          <p:nvPicPr>
            <p:cNvPr id="56" name="Graphic 55" descr="Needle with solid fill">
              <a:extLst>
                <a:ext uri="{FF2B5EF4-FFF2-40B4-BE49-F238E27FC236}">
                  <a16:creationId xmlns:a16="http://schemas.microsoft.com/office/drawing/2014/main" id="{05644D28-1569-A0B4-8174-C40F757EB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481007" y="1749018"/>
              <a:ext cx="382262" cy="382262"/>
            </a:xfrm>
            <a:prstGeom prst="rect">
              <a:avLst/>
            </a:prstGeom>
          </p:spPr>
        </p:pic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095E3526-9513-2E10-183B-891B9792EA46}"/>
              </a:ext>
            </a:extLst>
          </p:cNvPr>
          <p:cNvGrpSpPr/>
          <p:nvPr/>
        </p:nvGrpSpPr>
        <p:grpSpPr>
          <a:xfrm>
            <a:off x="4347778" y="4130961"/>
            <a:ext cx="920248" cy="1134569"/>
            <a:chOff x="3500937" y="1694867"/>
            <a:chExt cx="920248" cy="1134569"/>
          </a:xfrm>
        </p:grpSpPr>
        <p:pic>
          <p:nvPicPr>
            <p:cNvPr id="58" name="Graphic 57" descr="Man with solid fill">
              <a:extLst>
                <a:ext uri="{FF2B5EF4-FFF2-40B4-BE49-F238E27FC236}">
                  <a16:creationId xmlns:a16="http://schemas.microsoft.com/office/drawing/2014/main" id="{3C47CC42-281C-96F8-3C8F-3BFF26E991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500937" y="1915036"/>
              <a:ext cx="914400" cy="914400"/>
            </a:xfrm>
            <a:prstGeom prst="rect">
              <a:avLst/>
            </a:prstGeom>
          </p:spPr>
        </p:pic>
        <p:pic>
          <p:nvPicPr>
            <p:cNvPr id="59" name="Graphic 58" descr="Needle with solid fill">
              <a:extLst>
                <a:ext uri="{FF2B5EF4-FFF2-40B4-BE49-F238E27FC236}">
                  <a16:creationId xmlns:a16="http://schemas.microsoft.com/office/drawing/2014/main" id="{990521C0-B63E-0A83-628E-733952CE67A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38923" y="1694867"/>
              <a:ext cx="382262" cy="382262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33B4676-E076-9681-8AB1-C24873AC5491}"/>
              </a:ext>
            </a:extLst>
          </p:cNvPr>
          <p:cNvGrpSpPr/>
          <p:nvPr/>
        </p:nvGrpSpPr>
        <p:grpSpPr>
          <a:xfrm>
            <a:off x="4787071" y="5145431"/>
            <a:ext cx="984544" cy="1063537"/>
            <a:chOff x="3940230" y="2709337"/>
            <a:chExt cx="984544" cy="1063537"/>
          </a:xfrm>
        </p:grpSpPr>
        <p:pic>
          <p:nvPicPr>
            <p:cNvPr id="61" name="Graphic 60" descr="Woman with solid fill">
              <a:extLst>
                <a:ext uri="{FF2B5EF4-FFF2-40B4-BE49-F238E27FC236}">
                  <a16:creationId xmlns:a16="http://schemas.microsoft.com/office/drawing/2014/main" id="{3F1C7A28-FB91-8A88-DB91-4A6FDF7AF35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940230" y="2858474"/>
              <a:ext cx="914400" cy="914400"/>
            </a:xfrm>
            <a:prstGeom prst="rect">
              <a:avLst/>
            </a:prstGeom>
          </p:spPr>
        </p:pic>
        <p:pic>
          <p:nvPicPr>
            <p:cNvPr id="62" name="Graphic 61" descr="Needle with solid fill">
              <a:extLst>
                <a:ext uri="{FF2B5EF4-FFF2-40B4-BE49-F238E27FC236}">
                  <a16:creationId xmlns:a16="http://schemas.microsoft.com/office/drawing/2014/main" id="{84300983-A91E-F4ED-1071-17B8E838D54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542512" y="2709337"/>
              <a:ext cx="382262" cy="382262"/>
            </a:xfrm>
            <a:prstGeom prst="rect">
              <a:avLst/>
            </a:prstGeom>
          </p:spPr>
        </p:pic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D4AA5DEF-ED49-0212-B3D6-6AD6CC5562CE}"/>
              </a:ext>
            </a:extLst>
          </p:cNvPr>
          <p:cNvGrpSpPr/>
          <p:nvPr/>
        </p:nvGrpSpPr>
        <p:grpSpPr>
          <a:xfrm>
            <a:off x="831601" y="5145431"/>
            <a:ext cx="914400" cy="1075894"/>
            <a:chOff x="-15240" y="2709337"/>
            <a:chExt cx="914400" cy="1075894"/>
          </a:xfrm>
        </p:grpSpPr>
        <p:pic>
          <p:nvPicPr>
            <p:cNvPr id="64" name="Graphic 63" descr="Woman outline">
              <a:extLst>
                <a:ext uri="{FF2B5EF4-FFF2-40B4-BE49-F238E27FC236}">
                  <a16:creationId xmlns:a16="http://schemas.microsoft.com/office/drawing/2014/main" id="{C44D9813-E414-C079-C88F-A04D213BE8D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-15240" y="2870831"/>
              <a:ext cx="914400" cy="914400"/>
            </a:xfrm>
            <a:prstGeom prst="rect">
              <a:avLst/>
            </a:prstGeom>
          </p:spPr>
        </p:pic>
        <p:pic>
          <p:nvPicPr>
            <p:cNvPr id="65" name="Graphic 64" descr="Needle with solid fill">
              <a:extLst>
                <a:ext uri="{FF2B5EF4-FFF2-40B4-BE49-F238E27FC236}">
                  <a16:creationId xmlns:a16="http://schemas.microsoft.com/office/drawing/2014/main" id="{F18CBC66-6F08-80A0-F2AB-CCB7F98534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75322" y="2709337"/>
              <a:ext cx="382262" cy="382262"/>
            </a:xfrm>
            <a:prstGeom prst="rect">
              <a:avLst/>
            </a:prstGeom>
          </p:spPr>
        </p:pic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67DB1D2C-C26C-3632-8180-EFFE86EAA918}"/>
              </a:ext>
            </a:extLst>
          </p:cNvPr>
          <p:cNvGrpSpPr/>
          <p:nvPr/>
        </p:nvGrpSpPr>
        <p:grpSpPr>
          <a:xfrm>
            <a:off x="836904" y="4156308"/>
            <a:ext cx="914400" cy="1092705"/>
            <a:chOff x="-9937" y="1720214"/>
            <a:chExt cx="914400" cy="1092705"/>
          </a:xfrm>
        </p:grpSpPr>
        <p:pic>
          <p:nvPicPr>
            <p:cNvPr id="67" name="Content Placeholder 4" descr="Man outline">
              <a:extLst>
                <a:ext uri="{FF2B5EF4-FFF2-40B4-BE49-F238E27FC236}">
                  <a16:creationId xmlns:a16="http://schemas.microsoft.com/office/drawing/2014/main" id="{A9E6C6D7-9384-C2CA-1033-32D8113A60D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-9937" y="1898519"/>
              <a:ext cx="914400" cy="914400"/>
            </a:xfrm>
            <a:prstGeom prst="rect">
              <a:avLst/>
            </a:prstGeom>
          </p:spPr>
        </p:pic>
        <p:pic>
          <p:nvPicPr>
            <p:cNvPr id="68" name="Graphic 67" descr="Needle with solid fill">
              <a:extLst>
                <a:ext uri="{FF2B5EF4-FFF2-40B4-BE49-F238E27FC236}">
                  <a16:creationId xmlns:a16="http://schemas.microsoft.com/office/drawing/2014/main" id="{21F90ADD-A3E5-BC83-0669-D389581DAE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11495" y="1720214"/>
              <a:ext cx="382262" cy="382262"/>
            </a:xfrm>
            <a:prstGeom prst="rect">
              <a:avLst/>
            </a:prstGeom>
          </p:spPr>
        </p:pic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197F503-3A98-033C-B628-B380D023ED5D}"/>
              </a:ext>
            </a:extLst>
          </p:cNvPr>
          <p:cNvGrpSpPr/>
          <p:nvPr/>
        </p:nvGrpSpPr>
        <p:grpSpPr>
          <a:xfrm>
            <a:off x="1296524" y="4160797"/>
            <a:ext cx="914400" cy="1088216"/>
            <a:chOff x="449683" y="1724703"/>
            <a:chExt cx="914400" cy="1088216"/>
          </a:xfrm>
        </p:grpSpPr>
        <p:pic>
          <p:nvPicPr>
            <p:cNvPr id="70" name="Content Placeholder 4" descr="Man outline">
              <a:extLst>
                <a:ext uri="{FF2B5EF4-FFF2-40B4-BE49-F238E27FC236}">
                  <a16:creationId xmlns:a16="http://schemas.microsoft.com/office/drawing/2014/main" id="{D9107593-4D89-5322-7F8B-ED5D9DCF01C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49683" y="1898519"/>
              <a:ext cx="914400" cy="914400"/>
            </a:xfrm>
            <a:prstGeom prst="rect">
              <a:avLst/>
            </a:prstGeom>
          </p:spPr>
        </p:pic>
        <p:pic>
          <p:nvPicPr>
            <p:cNvPr id="71" name="Graphic 70" descr="Needle with solid fill">
              <a:extLst>
                <a:ext uri="{FF2B5EF4-FFF2-40B4-BE49-F238E27FC236}">
                  <a16:creationId xmlns:a16="http://schemas.microsoft.com/office/drawing/2014/main" id="{ADFEEF18-3EC8-B579-C862-9021557EDD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51342" y="1724703"/>
              <a:ext cx="382262" cy="382262"/>
            </a:xfrm>
            <a:prstGeom prst="rect">
              <a:avLst/>
            </a:prstGeom>
          </p:spPr>
        </p:pic>
      </p:grpSp>
      <p:pic>
        <p:nvPicPr>
          <p:cNvPr id="72" name="Content Placeholder 4" descr="Man outline">
            <a:extLst>
              <a:ext uri="{FF2B5EF4-FFF2-40B4-BE49-F238E27FC236}">
                <a16:creationId xmlns:a16="http://schemas.microsoft.com/office/drawing/2014/main" id="{A32AB452-57F7-3AC0-27FC-6FC07D96A64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333489" y="2018618"/>
            <a:ext cx="914400" cy="914400"/>
          </a:xfrm>
          <a:prstGeom prst="rect">
            <a:avLst/>
          </a:prstGeom>
        </p:spPr>
      </p:pic>
      <p:pic>
        <p:nvPicPr>
          <p:cNvPr id="73" name="Content Placeholder 4" descr="Man outline">
            <a:extLst>
              <a:ext uri="{FF2B5EF4-FFF2-40B4-BE49-F238E27FC236}">
                <a16:creationId xmlns:a16="http://schemas.microsoft.com/office/drawing/2014/main" id="{FE13BE28-B9CF-37F3-B810-1904717F802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793109" y="2018618"/>
            <a:ext cx="914400" cy="914400"/>
          </a:xfrm>
          <a:prstGeom prst="rect">
            <a:avLst/>
          </a:prstGeom>
        </p:spPr>
      </p:pic>
      <p:pic>
        <p:nvPicPr>
          <p:cNvPr id="74" name="Content Placeholder 4" descr="Man outline">
            <a:extLst>
              <a:ext uri="{FF2B5EF4-FFF2-40B4-BE49-F238E27FC236}">
                <a16:creationId xmlns:a16="http://schemas.microsoft.com/office/drawing/2014/main" id="{A1D1CCBE-A3E7-B948-7A23-A9D1CFFB4E9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213733" y="2018618"/>
            <a:ext cx="914400" cy="914400"/>
          </a:xfrm>
          <a:prstGeom prst="rect">
            <a:avLst/>
          </a:prstGeom>
        </p:spPr>
      </p:pic>
      <p:pic>
        <p:nvPicPr>
          <p:cNvPr id="75" name="Content Placeholder 4" descr="Man outline">
            <a:extLst>
              <a:ext uri="{FF2B5EF4-FFF2-40B4-BE49-F238E27FC236}">
                <a16:creationId xmlns:a16="http://schemas.microsoft.com/office/drawing/2014/main" id="{CBA2BE3F-2FA9-7B95-D73D-3166053A689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648639" y="2018453"/>
            <a:ext cx="914400" cy="914400"/>
          </a:xfrm>
          <a:prstGeom prst="rect">
            <a:avLst/>
          </a:prstGeom>
        </p:spPr>
      </p:pic>
      <p:pic>
        <p:nvPicPr>
          <p:cNvPr id="76" name="Content Placeholder 4" descr="Man outline">
            <a:extLst>
              <a:ext uri="{FF2B5EF4-FFF2-40B4-BE49-F238E27FC236}">
                <a16:creationId xmlns:a16="http://schemas.microsoft.com/office/drawing/2014/main" id="{5D1FC177-A65B-ADFF-64F8-2FCE53D19AA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059491" y="2018453"/>
            <a:ext cx="914400" cy="914400"/>
          </a:xfrm>
          <a:prstGeom prst="rect">
            <a:avLst/>
          </a:prstGeom>
        </p:spPr>
      </p:pic>
      <p:pic>
        <p:nvPicPr>
          <p:cNvPr id="77" name="Graphic 76" descr="Woman outline">
            <a:extLst>
              <a:ext uri="{FF2B5EF4-FFF2-40B4-BE49-F238E27FC236}">
                <a16:creationId xmlns:a16="http://schemas.microsoft.com/office/drawing/2014/main" id="{BA58EBDA-EB60-2CC0-7773-D81FFCBE73A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846602" y="2990930"/>
            <a:ext cx="914400" cy="914400"/>
          </a:xfrm>
          <a:prstGeom prst="rect">
            <a:avLst/>
          </a:prstGeom>
        </p:spPr>
      </p:pic>
      <p:pic>
        <p:nvPicPr>
          <p:cNvPr id="78" name="Graphic 77" descr="Woman outline">
            <a:extLst>
              <a:ext uri="{FF2B5EF4-FFF2-40B4-BE49-F238E27FC236}">
                <a16:creationId xmlns:a16="http://schemas.microsoft.com/office/drawing/2014/main" id="{756DD959-F9B7-A42D-0158-892FCD0370B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333489" y="2990930"/>
            <a:ext cx="914400" cy="914400"/>
          </a:xfrm>
          <a:prstGeom prst="rect">
            <a:avLst/>
          </a:prstGeom>
        </p:spPr>
      </p:pic>
      <p:pic>
        <p:nvPicPr>
          <p:cNvPr id="79" name="Graphic 78" descr="Woman outline">
            <a:extLst>
              <a:ext uri="{FF2B5EF4-FFF2-40B4-BE49-F238E27FC236}">
                <a16:creationId xmlns:a16="http://schemas.microsoft.com/office/drawing/2014/main" id="{ECBC1250-AFC0-38C2-9A6B-FAF2D4F34E1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766305" y="2990930"/>
            <a:ext cx="914400" cy="914400"/>
          </a:xfrm>
          <a:prstGeom prst="rect">
            <a:avLst/>
          </a:prstGeom>
        </p:spPr>
      </p:pic>
      <p:pic>
        <p:nvPicPr>
          <p:cNvPr id="80" name="Graphic 79" descr="Woman outline">
            <a:extLst>
              <a:ext uri="{FF2B5EF4-FFF2-40B4-BE49-F238E27FC236}">
                <a16:creationId xmlns:a16="http://schemas.microsoft.com/office/drawing/2014/main" id="{83979437-86E1-9335-37E9-F5C1A527CB6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193818" y="2990930"/>
            <a:ext cx="914400" cy="914400"/>
          </a:xfrm>
          <a:prstGeom prst="rect">
            <a:avLst/>
          </a:prstGeom>
        </p:spPr>
      </p:pic>
      <p:pic>
        <p:nvPicPr>
          <p:cNvPr id="81" name="Graphic 80" descr="Woman outline">
            <a:extLst>
              <a:ext uri="{FF2B5EF4-FFF2-40B4-BE49-F238E27FC236}">
                <a16:creationId xmlns:a16="http://schemas.microsoft.com/office/drawing/2014/main" id="{DF3A127F-A772-BCCA-1965-93C80FB3023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626634" y="2990930"/>
            <a:ext cx="914400" cy="914400"/>
          </a:xfrm>
          <a:prstGeom prst="rect">
            <a:avLst/>
          </a:prstGeom>
        </p:spPr>
      </p:pic>
      <p:pic>
        <p:nvPicPr>
          <p:cNvPr id="82" name="Graphic 81" descr="Woman outline">
            <a:extLst>
              <a:ext uri="{FF2B5EF4-FFF2-40B4-BE49-F238E27FC236}">
                <a16:creationId xmlns:a16="http://schemas.microsoft.com/office/drawing/2014/main" id="{B3B5577D-35E4-19AA-3C95-B728E3A78BA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054147" y="2990930"/>
            <a:ext cx="914400" cy="914400"/>
          </a:xfrm>
          <a:prstGeom prst="rect">
            <a:avLst/>
          </a:prstGeom>
        </p:spPr>
      </p:pic>
      <p:pic>
        <p:nvPicPr>
          <p:cNvPr id="83" name="Graphic 82" descr="Woman with solid fill">
            <a:extLst>
              <a:ext uri="{FF2B5EF4-FFF2-40B4-BE49-F238E27FC236}">
                <a16:creationId xmlns:a16="http://schemas.microsoft.com/office/drawing/2014/main" id="{45582197-960B-4246-B5D2-34C3537A5B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38860" y="2990765"/>
            <a:ext cx="914400" cy="914400"/>
          </a:xfrm>
          <a:prstGeom prst="rect">
            <a:avLst/>
          </a:prstGeom>
        </p:spPr>
      </p:pic>
      <p:pic>
        <p:nvPicPr>
          <p:cNvPr id="85" name="Graphic 84" descr="Woman with solid fill">
            <a:extLst>
              <a:ext uri="{FF2B5EF4-FFF2-40B4-BE49-F238E27FC236}">
                <a16:creationId xmlns:a16="http://schemas.microsoft.com/office/drawing/2014/main" id="{1BBB176C-0EA1-6D8D-75C4-FE289918AF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06548" y="2990765"/>
            <a:ext cx="914400" cy="914400"/>
          </a:xfrm>
          <a:prstGeom prst="rect">
            <a:avLst/>
          </a:prstGeom>
        </p:spPr>
      </p:pic>
      <p:grpSp>
        <p:nvGrpSpPr>
          <p:cNvPr id="86" name="Group 85">
            <a:extLst>
              <a:ext uri="{FF2B5EF4-FFF2-40B4-BE49-F238E27FC236}">
                <a16:creationId xmlns:a16="http://schemas.microsoft.com/office/drawing/2014/main" id="{DC2A915D-1F9A-7A77-7E72-01CB17CE9281}"/>
              </a:ext>
            </a:extLst>
          </p:cNvPr>
          <p:cNvGrpSpPr/>
          <p:nvPr/>
        </p:nvGrpSpPr>
        <p:grpSpPr>
          <a:xfrm>
            <a:off x="10360359" y="1869117"/>
            <a:ext cx="931936" cy="1080418"/>
            <a:chOff x="3931333" y="1749018"/>
            <a:chExt cx="931936" cy="1080418"/>
          </a:xfrm>
        </p:grpSpPr>
        <p:pic>
          <p:nvPicPr>
            <p:cNvPr id="87" name="Graphic 86" descr="Man with solid fill">
              <a:extLst>
                <a:ext uri="{FF2B5EF4-FFF2-40B4-BE49-F238E27FC236}">
                  <a16:creationId xmlns:a16="http://schemas.microsoft.com/office/drawing/2014/main" id="{B4012719-3541-0548-9647-3B055B9DC1E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931333" y="1915036"/>
              <a:ext cx="914400" cy="914400"/>
            </a:xfrm>
            <a:prstGeom prst="rect">
              <a:avLst/>
            </a:prstGeom>
          </p:spPr>
        </p:pic>
        <p:pic>
          <p:nvPicPr>
            <p:cNvPr id="88" name="Graphic 87" descr="Needle with solid fill">
              <a:extLst>
                <a:ext uri="{FF2B5EF4-FFF2-40B4-BE49-F238E27FC236}">
                  <a16:creationId xmlns:a16="http://schemas.microsoft.com/office/drawing/2014/main" id="{106D92DE-0731-2E9C-4487-E9580A00D6D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481007" y="1749018"/>
              <a:ext cx="382262" cy="382262"/>
            </a:xfrm>
            <a:prstGeom prst="rect">
              <a:avLst/>
            </a:prstGeom>
          </p:spPr>
        </p:pic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BB0DDC2C-92FF-C5D8-9633-2397B115CFA1}"/>
              </a:ext>
            </a:extLst>
          </p:cNvPr>
          <p:cNvGrpSpPr/>
          <p:nvPr/>
        </p:nvGrpSpPr>
        <p:grpSpPr>
          <a:xfrm>
            <a:off x="9929963" y="1814966"/>
            <a:ext cx="920248" cy="1134569"/>
            <a:chOff x="3500937" y="1694867"/>
            <a:chExt cx="920248" cy="1134569"/>
          </a:xfrm>
        </p:grpSpPr>
        <p:pic>
          <p:nvPicPr>
            <p:cNvPr id="90" name="Graphic 89" descr="Man with solid fill">
              <a:extLst>
                <a:ext uri="{FF2B5EF4-FFF2-40B4-BE49-F238E27FC236}">
                  <a16:creationId xmlns:a16="http://schemas.microsoft.com/office/drawing/2014/main" id="{CB0782CE-349B-11B4-99F3-7B117954C9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500937" y="1915036"/>
              <a:ext cx="914400" cy="914400"/>
            </a:xfrm>
            <a:prstGeom prst="rect">
              <a:avLst/>
            </a:prstGeom>
          </p:spPr>
        </p:pic>
        <p:pic>
          <p:nvPicPr>
            <p:cNvPr id="91" name="Graphic 90" descr="Needle with solid fill">
              <a:extLst>
                <a:ext uri="{FF2B5EF4-FFF2-40B4-BE49-F238E27FC236}">
                  <a16:creationId xmlns:a16="http://schemas.microsoft.com/office/drawing/2014/main" id="{9380CA80-B404-1A05-6544-8A03B6A691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38923" y="1694867"/>
              <a:ext cx="382262" cy="382262"/>
            </a:xfrm>
            <a:prstGeom prst="rect">
              <a:avLst/>
            </a:prstGeom>
          </p:spPr>
        </p:pic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C466DA38-E2EB-039F-E11B-798556965EE7}"/>
              </a:ext>
            </a:extLst>
          </p:cNvPr>
          <p:cNvGrpSpPr/>
          <p:nvPr/>
        </p:nvGrpSpPr>
        <p:grpSpPr>
          <a:xfrm>
            <a:off x="10369256" y="2829436"/>
            <a:ext cx="984544" cy="1063537"/>
            <a:chOff x="3940230" y="2709337"/>
            <a:chExt cx="984544" cy="1063537"/>
          </a:xfrm>
        </p:grpSpPr>
        <p:pic>
          <p:nvPicPr>
            <p:cNvPr id="93" name="Graphic 92" descr="Woman with solid fill">
              <a:extLst>
                <a:ext uri="{FF2B5EF4-FFF2-40B4-BE49-F238E27FC236}">
                  <a16:creationId xmlns:a16="http://schemas.microsoft.com/office/drawing/2014/main" id="{AA85A010-6239-038A-FBB9-A36D73F5F2B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940230" y="2858474"/>
              <a:ext cx="914400" cy="914400"/>
            </a:xfrm>
            <a:prstGeom prst="rect">
              <a:avLst/>
            </a:prstGeom>
          </p:spPr>
        </p:pic>
        <p:pic>
          <p:nvPicPr>
            <p:cNvPr id="94" name="Graphic 93" descr="Needle with solid fill">
              <a:extLst>
                <a:ext uri="{FF2B5EF4-FFF2-40B4-BE49-F238E27FC236}">
                  <a16:creationId xmlns:a16="http://schemas.microsoft.com/office/drawing/2014/main" id="{05807F54-751B-D476-B5F3-F3C29648F20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542512" y="2709337"/>
              <a:ext cx="382262" cy="382262"/>
            </a:xfrm>
            <a:prstGeom prst="rect">
              <a:avLst/>
            </a:prstGeom>
          </p:spPr>
        </p:pic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E24CE481-E95B-8270-28E0-FF8B9DE3AECB}"/>
              </a:ext>
            </a:extLst>
          </p:cNvPr>
          <p:cNvGrpSpPr/>
          <p:nvPr/>
        </p:nvGrpSpPr>
        <p:grpSpPr>
          <a:xfrm>
            <a:off x="6413786" y="2829436"/>
            <a:ext cx="914400" cy="1075894"/>
            <a:chOff x="-15240" y="2709337"/>
            <a:chExt cx="914400" cy="1075894"/>
          </a:xfrm>
        </p:grpSpPr>
        <p:pic>
          <p:nvPicPr>
            <p:cNvPr id="96" name="Graphic 95" descr="Woman outline">
              <a:extLst>
                <a:ext uri="{FF2B5EF4-FFF2-40B4-BE49-F238E27FC236}">
                  <a16:creationId xmlns:a16="http://schemas.microsoft.com/office/drawing/2014/main" id="{3169CCD6-FE9B-2B1F-598C-14B55ACB817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-15240" y="2870831"/>
              <a:ext cx="914400" cy="914400"/>
            </a:xfrm>
            <a:prstGeom prst="rect">
              <a:avLst/>
            </a:prstGeom>
          </p:spPr>
        </p:pic>
        <p:pic>
          <p:nvPicPr>
            <p:cNvPr id="97" name="Graphic 96" descr="Needle with solid fill">
              <a:extLst>
                <a:ext uri="{FF2B5EF4-FFF2-40B4-BE49-F238E27FC236}">
                  <a16:creationId xmlns:a16="http://schemas.microsoft.com/office/drawing/2014/main" id="{F932097E-E281-02B5-3E6D-D7AA71A133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75322" y="2709337"/>
              <a:ext cx="382262" cy="382262"/>
            </a:xfrm>
            <a:prstGeom prst="rect">
              <a:avLst/>
            </a:prstGeom>
          </p:spPr>
        </p:pic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31553BA9-8BC1-82F1-C730-CC45F291F73B}"/>
              </a:ext>
            </a:extLst>
          </p:cNvPr>
          <p:cNvGrpSpPr/>
          <p:nvPr/>
        </p:nvGrpSpPr>
        <p:grpSpPr>
          <a:xfrm>
            <a:off x="6419089" y="1840313"/>
            <a:ext cx="914400" cy="1092705"/>
            <a:chOff x="-9937" y="1720214"/>
            <a:chExt cx="914400" cy="1092705"/>
          </a:xfrm>
        </p:grpSpPr>
        <p:pic>
          <p:nvPicPr>
            <p:cNvPr id="99" name="Content Placeholder 4" descr="Man outline">
              <a:extLst>
                <a:ext uri="{FF2B5EF4-FFF2-40B4-BE49-F238E27FC236}">
                  <a16:creationId xmlns:a16="http://schemas.microsoft.com/office/drawing/2014/main" id="{C3B052B2-80A2-B5C3-2430-BC672B2EDD38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-9937" y="1898519"/>
              <a:ext cx="914400" cy="914400"/>
            </a:xfrm>
            <a:prstGeom prst="rect">
              <a:avLst/>
            </a:prstGeom>
          </p:spPr>
        </p:pic>
        <p:pic>
          <p:nvPicPr>
            <p:cNvPr id="100" name="Graphic 99" descr="Needle with solid fill">
              <a:extLst>
                <a:ext uri="{FF2B5EF4-FFF2-40B4-BE49-F238E27FC236}">
                  <a16:creationId xmlns:a16="http://schemas.microsoft.com/office/drawing/2014/main" id="{F272A74F-DD29-4857-032F-307E414FAB8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11495" y="1720214"/>
              <a:ext cx="382262" cy="382262"/>
            </a:xfrm>
            <a:prstGeom prst="rect">
              <a:avLst/>
            </a:prstGeom>
          </p:spPr>
        </p:pic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0E777EAA-E82B-8FD6-83A8-F71277BE2ED3}"/>
              </a:ext>
            </a:extLst>
          </p:cNvPr>
          <p:cNvGrpSpPr/>
          <p:nvPr/>
        </p:nvGrpSpPr>
        <p:grpSpPr>
          <a:xfrm>
            <a:off x="6878709" y="1844802"/>
            <a:ext cx="914400" cy="1088216"/>
            <a:chOff x="449683" y="1724703"/>
            <a:chExt cx="914400" cy="1088216"/>
          </a:xfrm>
        </p:grpSpPr>
        <p:pic>
          <p:nvPicPr>
            <p:cNvPr id="102" name="Content Placeholder 4" descr="Man outline">
              <a:extLst>
                <a:ext uri="{FF2B5EF4-FFF2-40B4-BE49-F238E27FC236}">
                  <a16:creationId xmlns:a16="http://schemas.microsoft.com/office/drawing/2014/main" id="{AD31A678-7ECB-A885-D3A0-153B99D517C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49683" y="1898519"/>
              <a:ext cx="914400" cy="914400"/>
            </a:xfrm>
            <a:prstGeom prst="rect">
              <a:avLst/>
            </a:prstGeom>
          </p:spPr>
        </p:pic>
        <p:pic>
          <p:nvPicPr>
            <p:cNvPr id="103" name="Graphic 102" descr="Needle with solid fill">
              <a:extLst>
                <a:ext uri="{FF2B5EF4-FFF2-40B4-BE49-F238E27FC236}">
                  <a16:creationId xmlns:a16="http://schemas.microsoft.com/office/drawing/2014/main" id="{065C8058-6427-31A1-9C10-D6FBDBE03E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51342" y="1724703"/>
              <a:ext cx="382262" cy="382262"/>
            </a:xfrm>
            <a:prstGeom prst="rect">
              <a:avLst/>
            </a:prstGeom>
          </p:spPr>
        </p:pic>
      </p:grpSp>
      <p:pic>
        <p:nvPicPr>
          <p:cNvPr id="104" name="Content Placeholder 4" descr="Man outline">
            <a:extLst>
              <a:ext uri="{FF2B5EF4-FFF2-40B4-BE49-F238E27FC236}">
                <a16:creationId xmlns:a16="http://schemas.microsoft.com/office/drawing/2014/main" id="{37B6C4F7-DE30-3507-5343-5689C80DF02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303802" y="4233095"/>
            <a:ext cx="914400" cy="914400"/>
          </a:xfrm>
          <a:prstGeom prst="rect">
            <a:avLst/>
          </a:prstGeom>
        </p:spPr>
      </p:pic>
      <p:pic>
        <p:nvPicPr>
          <p:cNvPr id="105" name="Content Placeholder 4" descr="Man outline">
            <a:extLst>
              <a:ext uri="{FF2B5EF4-FFF2-40B4-BE49-F238E27FC236}">
                <a16:creationId xmlns:a16="http://schemas.microsoft.com/office/drawing/2014/main" id="{C209E326-31E7-E422-6F6D-D969E7BBF31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763422" y="4233095"/>
            <a:ext cx="914400" cy="914400"/>
          </a:xfrm>
          <a:prstGeom prst="rect">
            <a:avLst/>
          </a:prstGeom>
        </p:spPr>
      </p:pic>
      <p:pic>
        <p:nvPicPr>
          <p:cNvPr id="106" name="Content Placeholder 4" descr="Man outline">
            <a:extLst>
              <a:ext uri="{FF2B5EF4-FFF2-40B4-BE49-F238E27FC236}">
                <a16:creationId xmlns:a16="http://schemas.microsoft.com/office/drawing/2014/main" id="{D7F12AF7-8E8E-592B-7499-C569309F24A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184046" y="4233095"/>
            <a:ext cx="914400" cy="914400"/>
          </a:xfrm>
          <a:prstGeom prst="rect">
            <a:avLst/>
          </a:prstGeom>
        </p:spPr>
      </p:pic>
      <p:pic>
        <p:nvPicPr>
          <p:cNvPr id="107" name="Content Placeholder 4" descr="Man outline">
            <a:extLst>
              <a:ext uri="{FF2B5EF4-FFF2-40B4-BE49-F238E27FC236}">
                <a16:creationId xmlns:a16="http://schemas.microsoft.com/office/drawing/2014/main" id="{FBE0D543-2D38-B42B-4E4B-94CCE51387D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618952" y="4232930"/>
            <a:ext cx="914400" cy="914400"/>
          </a:xfrm>
          <a:prstGeom prst="rect">
            <a:avLst/>
          </a:prstGeom>
        </p:spPr>
      </p:pic>
      <p:pic>
        <p:nvPicPr>
          <p:cNvPr id="108" name="Content Placeholder 4" descr="Man outline">
            <a:extLst>
              <a:ext uri="{FF2B5EF4-FFF2-40B4-BE49-F238E27FC236}">
                <a16:creationId xmlns:a16="http://schemas.microsoft.com/office/drawing/2014/main" id="{EB1FB425-BB40-24F4-D8A6-635DBDC0C2D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029804" y="4232930"/>
            <a:ext cx="914400" cy="914400"/>
          </a:xfrm>
          <a:prstGeom prst="rect">
            <a:avLst/>
          </a:prstGeom>
        </p:spPr>
      </p:pic>
      <p:pic>
        <p:nvPicPr>
          <p:cNvPr id="109" name="Graphic 108" descr="Woman outline">
            <a:extLst>
              <a:ext uri="{FF2B5EF4-FFF2-40B4-BE49-F238E27FC236}">
                <a16:creationId xmlns:a16="http://schemas.microsoft.com/office/drawing/2014/main" id="{72FD60C1-AECD-833E-776D-02EADDA3D81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816915" y="5205407"/>
            <a:ext cx="914400" cy="914400"/>
          </a:xfrm>
          <a:prstGeom prst="rect">
            <a:avLst/>
          </a:prstGeom>
        </p:spPr>
      </p:pic>
      <p:pic>
        <p:nvPicPr>
          <p:cNvPr id="110" name="Graphic 109" descr="Woman outline">
            <a:extLst>
              <a:ext uri="{FF2B5EF4-FFF2-40B4-BE49-F238E27FC236}">
                <a16:creationId xmlns:a16="http://schemas.microsoft.com/office/drawing/2014/main" id="{B30F4031-ECDE-7B21-0DCE-AD0F490C541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303802" y="5205407"/>
            <a:ext cx="914400" cy="914400"/>
          </a:xfrm>
          <a:prstGeom prst="rect">
            <a:avLst/>
          </a:prstGeom>
        </p:spPr>
      </p:pic>
      <p:pic>
        <p:nvPicPr>
          <p:cNvPr id="111" name="Graphic 110" descr="Woman outline">
            <a:extLst>
              <a:ext uri="{FF2B5EF4-FFF2-40B4-BE49-F238E27FC236}">
                <a16:creationId xmlns:a16="http://schemas.microsoft.com/office/drawing/2014/main" id="{F48F2CB2-B8B2-E666-8F2F-0AF6A1D205D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736618" y="5205407"/>
            <a:ext cx="914400" cy="914400"/>
          </a:xfrm>
          <a:prstGeom prst="rect">
            <a:avLst/>
          </a:prstGeom>
        </p:spPr>
      </p:pic>
      <p:pic>
        <p:nvPicPr>
          <p:cNvPr id="112" name="Graphic 111" descr="Woman outline">
            <a:extLst>
              <a:ext uri="{FF2B5EF4-FFF2-40B4-BE49-F238E27FC236}">
                <a16:creationId xmlns:a16="http://schemas.microsoft.com/office/drawing/2014/main" id="{32B3287D-78C7-BAB7-8600-D108342A15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164131" y="5205407"/>
            <a:ext cx="914400" cy="914400"/>
          </a:xfrm>
          <a:prstGeom prst="rect">
            <a:avLst/>
          </a:prstGeom>
        </p:spPr>
      </p:pic>
      <p:pic>
        <p:nvPicPr>
          <p:cNvPr id="113" name="Graphic 112" descr="Woman outline">
            <a:extLst>
              <a:ext uri="{FF2B5EF4-FFF2-40B4-BE49-F238E27FC236}">
                <a16:creationId xmlns:a16="http://schemas.microsoft.com/office/drawing/2014/main" id="{161E6D87-DB16-65A1-886E-39B4ADE4F2A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596947" y="5205407"/>
            <a:ext cx="914400" cy="914400"/>
          </a:xfrm>
          <a:prstGeom prst="rect">
            <a:avLst/>
          </a:prstGeom>
        </p:spPr>
      </p:pic>
      <p:pic>
        <p:nvPicPr>
          <p:cNvPr id="114" name="Graphic 113" descr="Woman outline">
            <a:extLst>
              <a:ext uri="{FF2B5EF4-FFF2-40B4-BE49-F238E27FC236}">
                <a16:creationId xmlns:a16="http://schemas.microsoft.com/office/drawing/2014/main" id="{7D7854C3-566F-688A-97B2-96D586117D8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024460" y="5205407"/>
            <a:ext cx="914400" cy="914400"/>
          </a:xfrm>
          <a:prstGeom prst="rect">
            <a:avLst/>
          </a:prstGeom>
        </p:spPr>
      </p:pic>
      <p:pic>
        <p:nvPicPr>
          <p:cNvPr id="115" name="Graphic 114" descr="Woman with solid fill">
            <a:extLst>
              <a:ext uri="{FF2B5EF4-FFF2-40B4-BE49-F238E27FC236}">
                <a16:creationId xmlns:a16="http://schemas.microsoft.com/office/drawing/2014/main" id="{E5BDE32D-4A88-05B6-41AB-A3B70B6BBC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09173" y="5205242"/>
            <a:ext cx="914400" cy="914400"/>
          </a:xfrm>
          <a:prstGeom prst="rect">
            <a:avLst/>
          </a:prstGeom>
        </p:spPr>
      </p:pic>
      <p:pic>
        <p:nvPicPr>
          <p:cNvPr id="116" name="Graphic 115" descr="Man with solid fill">
            <a:extLst>
              <a:ext uri="{FF2B5EF4-FFF2-40B4-BE49-F238E27FC236}">
                <a16:creationId xmlns:a16="http://schemas.microsoft.com/office/drawing/2014/main" id="{AD296500-F994-CE97-4B05-318C6DC189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67964" y="4249612"/>
            <a:ext cx="914400" cy="914400"/>
          </a:xfrm>
          <a:prstGeom prst="rect">
            <a:avLst/>
          </a:prstGeom>
        </p:spPr>
      </p:pic>
      <p:pic>
        <p:nvPicPr>
          <p:cNvPr id="117" name="Graphic 116" descr="Woman with solid fill">
            <a:extLst>
              <a:ext uri="{FF2B5EF4-FFF2-40B4-BE49-F238E27FC236}">
                <a16:creationId xmlns:a16="http://schemas.microsoft.com/office/drawing/2014/main" id="{47834C34-37AA-3D09-DD5C-AE439C50BD8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476861" y="5205242"/>
            <a:ext cx="914400" cy="914400"/>
          </a:xfrm>
          <a:prstGeom prst="rect">
            <a:avLst/>
          </a:prstGeom>
        </p:spPr>
      </p:pic>
      <p:grpSp>
        <p:nvGrpSpPr>
          <p:cNvPr id="118" name="Group 117">
            <a:extLst>
              <a:ext uri="{FF2B5EF4-FFF2-40B4-BE49-F238E27FC236}">
                <a16:creationId xmlns:a16="http://schemas.microsoft.com/office/drawing/2014/main" id="{B2872DCF-DFB2-DAC4-8A10-076083F9A304}"/>
              </a:ext>
            </a:extLst>
          </p:cNvPr>
          <p:cNvGrpSpPr/>
          <p:nvPr/>
        </p:nvGrpSpPr>
        <p:grpSpPr>
          <a:xfrm>
            <a:off x="10330672" y="4083594"/>
            <a:ext cx="931936" cy="1080418"/>
            <a:chOff x="3931333" y="1749018"/>
            <a:chExt cx="931936" cy="1080418"/>
          </a:xfrm>
        </p:grpSpPr>
        <p:pic>
          <p:nvPicPr>
            <p:cNvPr id="119" name="Graphic 118" descr="Man with solid fill">
              <a:extLst>
                <a:ext uri="{FF2B5EF4-FFF2-40B4-BE49-F238E27FC236}">
                  <a16:creationId xmlns:a16="http://schemas.microsoft.com/office/drawing/2014/main" id="{AA968638-CAE8-B9E3-504D-C3248680652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931333" y="1915036"/>
              <a:ext cx="914400" cy="914400"/>
            </a:xfrm>
            <a:prstGeom prst="rect">
              <a:avLst/>
            </a:prstGeom>
          </p:spPr>
        </p:pic>
        <p:pic>
          <p:nvPicPr>
            <p:cNvPr id="120" name="Graphic 119" descr="Needle with solid fill">
              <a:extLst>
                <a:ext uri="{FF2B5EF4-FFF2-40B4-BE49-F238E27FC236}">
                  <a16:creationId xmlns:a16="http://schemas.microsoft.com/office/drawing/2014/main" id="{98CAB1A3-0A78-114C-0D06-FED05F188C4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481007" y="1749018"/>
              <a:ext cx="382262" cy="382262"/>
            </a:xfrm>
            <a:prstGeom prst="rect">
              <a:avLst/>
            </a:prstGeom>
          </p:spPr>
        </p:pic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11BAB3FC-6C87-2D30-2548-30BA7780FF67}"/>
              </a:ext>
            </a:extLst>
          </p:cNvPr>
          <p:cNvGrpSpPr/>
          <p:nvPr/>
        </p:nvGrpSpPr>
        <p:grpSpPr>
          <a:xfrm>
            <a:off x="9900276" y="4029443"/>
            <a:ext cx="920248" cy="1134569"/>
            <a:chOff x="3500937" y="1694867"/>
            <a:chExt cx="920248" cy="1134569"/>
          </a:xfrm>
        </p:grpSpPr>
        <p:pic>
          <p:nvPicPr>
            <p:cNvPr id="122" name="Graphic 121" descr="Man with solid fill">
              <a:extLst>
                <a:ext uri="{FF2B5EF4-FFF2-40B4-BE49-F238E27FC236}">
                  <a16:creationId xmlns:a16="http://schemas.microsoft.com/office/drawing/2014/main" id="{ACAF0A61-E355-4794-6AC5-1140633DE4E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500937" y="1915036"/>
              <a:ext cx="914400" cy="914400"/>
            </a:xfrm>
            <a:prstGeom prst="rect">
              <a:avLst/>
            </a:prstGeom>
          </p:spPr>
        </p:pic>
        <p:pic>
          <p:nvPicPr>
            <p:cNvPr id="123" name="Graphic 122" descr="Needle with solid fill">
              <a:extLst>
                <a:ext uri="{FF2B5EF4-FFF2-40B4-BE49-F238E27FC236}">
                  <a16:creationId xmlns:a16="http://schemas.microsoft.com/office/drawing/2014/main" id="{E7DDA34A-2F85-7796-A4EE-0FB024F325C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38923" y="1694867"/>
              <a:ext cx="382262" cy="382262"/>
            </a:xfrm>
            <a:prstGeom prst="rect">
              <a:avLst/>
            </a:prstGeom>
          </p:spPr>
        </p:pic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C79AE8E0-3745-80FB-293C-D56BB8B3008E}"/>
              </a:ext>
            </a:extLst>
          </p:cNvPr>
          <p:cNvGrpSpPr/>
          <p:nvPr/>
        </p:nvGrpSpPr>
        <p:grpSpPr>
          <a:xfrm>
            <a:off x="10339569" y="5043913"/>
            <a:ext cx="984544" cy="1063537"/>
            <a:chOff x="3940230" y="2709337"/>
            <a:chExt cx="984544" cy="1063537"/>
          </a:xfrm>
        </p:grpSpPr>
        <p:pic>
          <p:nvPicPr>
            <p:cNvPr id="125" name="Graphic 124" descr="Woman with solid fill">
              <a:extLst>
                <a:ext uri="{FF2B5EF4-FFF2-40B4-BE49-F238E27FC236}">
                  <a16:creationId xmlns:a16="http://schemas.microsoft.com/office/drawing/2014/main" id="{98521324-A55E-E0AF-541F-251B7BB1090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940230" y="2858474"/>
              <a:ext cx="914400" cy="914400"/>
            </a:xfrm>
            <a:prstGeom prst="rect">
              <a:avLst/>
            </a:prstGeom>
          </p:spPr>
        </p:pic>
        <p:pic>
          <p:nvPicPr>
            <p:cNvPr id="126" name="Graphic 125" descr="Needle with solid fill">
              <a:extLst>
                <a:ext uri="{FF2B5EF4-FFF2-40B4-BE49-F238E27FC236}">
                  <a16:creationId xmlns:a16="http://schemas.microsoft.com/office/drawing/2014/main" id="{FD22DA19-A16B-06B5-C6C3-032827F4DEC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542512" y="2709337"/>
              <a:ext cx="382262" cy="382262"/>
            </a:xfrm>
            <a:prstGeom prst="rect">
              <a:avLst/>
            </a:prstGeom>
          </p:spPr>
        </p:pic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ACD68929-533D-8783-C56A-A4AF6E10F7F3}"/>
              </a:ext>
            </a:extLst>
          </p:cNvPr>
          <p:cNvGrpSpPr/>
          <p:nvPr/>
        </p:nvGrpSpPr>
        <p:grpSpPr>
          <a:xfrm>
            <a:off x="6384099" y="5043913"/>
            <a:ext cx="914400" cy="1075894"/>
            <a:chOff x="-15240" y="2709337"/>
            <a:chExt cx="914400" cy="1075894"/>
          </a:xfrm>
        </p:grpSpPr>
        <p:pic>
          <p:nvPicPr>
            <p:cNvPr id="128" name="Graphic 127" descr="Woman outline">
              <a:extLst>
                <a:ext uri="{FF2B5EF4-FFF2-40B4-BE49-F238E27FC236}">
                  <a16:creationId xmlns:a16="http://schemas.microsoft.com/office/drawing/2014/main" id="{785924DE-76D3-F550-DBD8-A3E8027A207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-15240" y="2870831"/>
              <a:ext cx="914400" cy="914400"/>
            </a:xfrm>
            <a:prstGeom prst="rect">
              <a:avLst/>
            </a:prstGeom>
          </p:spPr>
        </p:pic>
        <p:pic>
          <p:nvPicPr>
            <p:cNvPr id="129" name="Graphic 128" descr="Needle with solid fill">
              <a:extLst>
                <a:ext uri="{FF2B5EF4-FFF2-40B4-BE49-F238E27FC236}">
                  <a16:creationId xmlns:a16="http://schemas.microsoft.com/office/drawing/2014/main" id="{D33F3340-A927-CD49-7ACA-E2CBD7BCFC0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75322" y="2709337"/>
              <a:ext cx="382262" cy="382262"/>
            </a:xfrm>
            <a:prstGeom prst="rect">
              <a:avLst/>
            </a:prstGeom>
          </p:spPr>
        </p:pic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FE1B0D6-9403-8A2C-EB82-C646EC1C9EE5}"/>
              </a:ext>
            </a:extLst>
          </p:cNvPr>
          <p:cNvGrpSpPr/>
          <p:nvPr/>
        </p:nvGrpSpPr>
        <p:grpSpPr>
          <a:xfrm>
            <a:off x="6389402" y="4054790"/>
            <a:ext cx="914400" cy="1092705"/>
            <a:chOff x="-9937" y="1720214"/>
            <a:chExt cx="914400" cy="1092705"/>
          </a:xfrm>
        </p:grpSpPr>
        <p:pic>
          <p:nvPicPr>
            <p:cNvPr id="131" name="Content Placeholder 4" descr="Man outline">
              <a:extLst>
                <a:ext uri="{FF2B5EF4-FFF2-40B4-BE49-F238E27FC236}">
                  <a16:creationId xmlns:a16="http://schemas.microsoft.com/office/drawing/2014/main" id="{1FDE5132-3A6B-BBFE-19A7-2CDDE7A6A138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-9937" y="1898519"/>
              <a:ext cx="914400" cy="914400"/>
            </a:xfrm>
            <a:prstGeom prst="rect">
              <a:avLst/>
            </a:prstGeom>
          </p:spPr>
        </p:pic>
        <p:pic>
          <p:nvPicPr>
            <p:cNvPr id="132" name="Graphic 131" descr="Needle with solid fill">
              <a:extLst>
                <a:ext uri="{FF2B5EF4-FFF2-40B4-BE49-F238E27FC236}">
                  <a16:creationId xmlns:a16="http://schemas.microsoft.com/office/drawing/2014/main" id="{A9D621C7-04FB-986A-1C01-675AA7B475E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11495" y="1720214"/>
              <a:ext cx="382262" cy="382262"/>
            </a:xfrm>
            <a:prstGeom prst="rect">
              <a:avLst/>
            </a:prstGeom>
          </p:spPr>
        </p:pic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E458DD15-E1B9-16EE-8198-1C610F7FDDB7}"/>
              </a:ext>
            </a:extLst>
          </p:cNvPr>
          <p:cNvGrpSpPr/>
          <p:nvPr/>
        </p:nvGrpSpPr>
        <p:grpSpPr>
          <a:xfrm>
            <a:off x="6849022" y="4059279"/>
            <a:ext cx="914400" cy="1088216"/>
            <a:chOff x="449683" y="1724703"/>
            <a:chExt cx="914400" cy="1088216"/>
          </a:xfrm>
        </p:grpSpPr>
        <p:pic>
          <p:nvPicPr>
            <p:cNvPr id="134" name="Content Placeholder 4" descr="Man outline">
              <a:extLst>
                <a:ext uri="{FF2B5EF4-FFF2-40B4-BE49-F238E27FC236}">
                  <a16:creationId xmlns:a16="http://schemas.microsoft.com/office/drawing/2014/main" id="{A57B776E-886D-05B5-6493-3C58D822B7A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49683" y="1898519"/>
              <a:ext cx="914400" cy="914400"/>
            </a:xfrm>
            <a:prstGeom prst="rect">
              <a:avLst/>
            </a:prstGeom>
          </p:spPr>
        </p:pic>
        <p:pic>
          <p:nvPicPr>
            <p:cNvPr id="135" name="Graphic 134" descr="Needle with solid fill">
              <a:extLst>
                <a:ext uri="{FF2B5EF4-FFF2-40B4-BE49-F238E27FC236}">
                  <a16:creationId xmlns:a16="http://schemas.microsoft.com/office/drawing/2014/main" id="{9E5E1D7B-1B5E-8E85-D166-D5634B6A8FD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51342" y="1724703"/>
              <a:ext cx="382262" cy="382262"/>
            </a:xfrm>
            <a:prstGeom prst="rect">
              <a:avLst/>
            </a:prstGeom>
          </p:spPr>
        </p:pic>
      </p:grpSp>
      <p:pic>
        <p:nvPicPr>
          <p:cNvPr id="136" name="Content Placeholder 4" descr="Man outline">
            <a:extLst>
              <a:ext uri="{FF2B5EF4-FFF2-40B4-BE49-F238E27FC236}">
                <a16:creationId xmlns:a16="http://schemas.microsoft.com/office/drawing/2014/main" id="{0A30AEC6-F0F3-2A15-A938-AB9C1AEAE7D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480664" y="203115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048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38A54-45D4-626B-9798-D1F88DEAF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‘Data/Methods’ Limitations: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C316C-F1B6-A779-FFC6-01CA12468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0750" y="1825625"/>
            <a:ext cx="5784349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‘Partial Verification’: hypercapnia status is only ascertained in patients who get an ABG. </a:t>
            </a:r>
          </a:p>
          <a:p>
            <a:pPr lvl="1"/>
            <a:r>
              <a:rPr lang="en-US" dirty="0"/>
              <a:t>Analysis: </a:t>
            </a:r>
            <a:r>
              <a:rPr lang="en-US" i="1" dirty="0"/>
              <a:t>Among patients who have ABGs checked</a:t>
            </a:r>
            <a:r>
              <a:rPr lang="en-US" dirty="0"/>
              <a:t> </a:t>
            </a:r>
          </a:p>
          <a:p>
            <a:pPr lvl="1"/>
            <a:r>
              <a:rPr lang="en-US" b="1" dirty="0"/>
              <a:t>Target: </a:t>
            </a:r>
            <a:r>
              <a:rPr lang="en-US" i="1" dirty="0"/>
              <a:t>Among all patients who may have hypercapnia </a:t>
            </a:r>
          </a:p>
          <a:p>
            <a:r>
              <a:rPr lang="en-US" dirty="0"/>
              <a:t>The probability of getting an ABG is </a:t>
            </a:r>
            <a:r>
              <a:rPr lang="en-US" b="1" dirty="0"/>
              <a:t>variable and idiosyncratic</a:t>
            </a:r>
          </a:p>
          <a:p>
            <a:pPr lvl="1"/>
            <a:r>
              <a:rPr lang="en-US" dirty="0"/>
              <a:t>Inverse probability of blood-gas weighting? </a:t>
            </a:r>
          </a:p>
          <a:p>
            <a:pPr lvl="2"/>
            <a:r>
              <a:rPr lang="en-US" dirty="0"/>
              <a:t>Missing data is tricky</a:t>
            </a:r>
          </a:p>
          <a:p>
            <a:endParaRPr lang="en-US" dirty="0"/>
          </a:p>
        </p:txBody>
      </p:sp>
      <p:pic>
        <p:nvPicPr>
          <p:cNvPr id="4" name="Content Placeholder 4" descr="Man outline">
            <a:extLst>
              <a:ext uri="{FF2B5EF4-FFF2-40B4-BE49-F238E27FC236}">
                <a16:creationId xmlns:a16="http://schemas.microsoft.com/office/drawing/2014/main" id="{8C5D5FFF-2BF0-A4A6-E6DE-5BBCE9C71C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9675" y="1898519"/>
            <a:ext cx="914400" cy="914400"/>
          </a:xfrm>
          <a:prstGeom prst="rect">
            <a:avLst/>
          </a:prstGeom>
        </p:spPr>
      </p:pic>
      <p:pic>
        <p:nvPicPr>
          <p:cNvPr id="5" name="Graphic 4" descr="Man with solid fill">
            <a:extLst>
              <a:ext uri="{FF2B5EF4-FFF2-40B4-BE49-F238E27FC236}">
                <a16:creationId xmlns:a16="http://schemas.microsoft.com/office/drawing/2014/main" id="{2795E4A2-5351-38B2-CED6-A49EA5A3DFF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19750" y="1898519"/>
            <a:ext cx="914400" cy="914400"/>
          </a:xfrm>
          <a:prstGeom prst="rect">
            <a:avLst/>
          </a:prstGeom>
        </p:spPr>
      </p:pic>
      <p:pic>
        <p:nvPicPr>
          <p:cNvPr id="7" name="Graphic 6" descr="Woman outline">
            <a:extLst>
              <a:ext uri="{FF2B5EF4-FFF2-40B4-BE49-F238E27FC236}">
                <a16:creationId xmlns:a16="http://schemas.microsoft.com/office/drawing/2014/main" id="{6681238B-5AC4-2C83-D43D-A9ADB4A7C05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800350" y="1849306"/>
            <a:ext cx="914400" cy="914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4EF8405-7AB8-BDEB-5732-3EE64C3174EB}"/>
              </a:ext>
            </a:extLst>
          </p:cNvPr>
          <p:cNvSpPr txBox="1"/>
          <p:nvPr/>
        </p:nvSpPr>
        <p:spPr>
          <a:xfrm>
            <a:off x="553549" y="1407809"/>
            <a:ext cx="1436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P(ABG) = 0.5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CB87F5-BE0F-8731-C7A9-54CE1A4589C9}"/>
              </a:ext>
            </a:extLst>
          </p:cNvPr>
          <p:cNvSpPr txBox="1"/>
          <p:nvPr/>
        </p:nvSpPr>
        <p:spPr>
          <a:xfrm>
            <a:off x="2729249" y="1397405"/>
            <a:ext cx="1629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P(ABG) = 0.25</a:t>
            </a:r>
          </a:p>
        </p:txBody>
      </p:sp>
      <p:pic>
        <p:nvPicPr>
          <p:cNvPr id="10" name="Content Placeholder 4" descr="Man outline">
            <a:extLst>
              <a:ext uri="{FF2B5EF4-FFF2-40B4-BE49-F238E27FC236}">
                <a16:creationId xmlns:a16="http://schemas.microsoft.com/office/drawing/2014/main" id="{EAC5CB5D-A912-007E-9C53-8AA3556B9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9937" y="1898519"/>
            <a:ext cx="914400" cy="914400"/>
          </a:xfrm>
          <a:prstGeom prst="rect">
            <a:avLst/>
          </a:prstGeom>
        </p:spPr>
      </p:pic>
      <p:pic>
        <p:nvPicPr>
          <p:cNvPr id="11" name="Graphic 10" descr="Man with solid fill">
            <a:extLst>
              <a:ext uri="{FF2B5EF4-FFF2-40B4-BE49-F238E27FC236}">
                <a16:creationId xmlns:a16="http://schemas.microsoft.com/office/drawing/2014/main" id="{A50E9DBD-CD70-1273-9783-5163F51C62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90138" y="1898519"/>
            <a:ext cx="914400" cy="914400"/>
          </a:xfrm>
          <a:prstGeom prst="rect">
            <a:avLst/>
          </a:prstGeom>
        </p:spPr>
      </p:pic>
      <p:pic>
        <p:nvPicPr>
          <p:cNvPr id="12" name="Graphic 11" descr="Woman with solid fill">
            <a:extLst>
              <a:ext uri="{FF2B5EF4-FFF2-40B4-BE49-F238E27FC236}">
                <a16:creationId xmlns:a16="http://schemas.microsoft.com/office/drawing/2014/main" id="{0945A940-7E91-E405-F95B-DB05AA4A7BB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200925" y="1842845"/>
            <a:ext cx="914400" cy="914400"/>
          </a:xfrm>
          <a:prstGeom prst="rect">
            <a:avLst/>
          </a:prstGeom>
        </p:spPr>
      </p:pic>
      <p:pic>
        <p:nvPicPr>
          <p:cNvPr id="13" name="Graphic 12" descr="Woman outline">
            <a:extLst>
              <a:ext uri="{FF2B5EF4-FFF2-40B4-BE49-F238E27FC236}">
                <a16:creationId xmlns:a16="http://schemas.microsoft.com/office/drawing/2014/main" id="{ECB91C21-5F37-4339-A617-02B16376EE0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610225" y="1842845"/>
            <a:ext cx="914400" cy="914400"/>
          </a:xfrm>
          <a:prstGeom prst="rect">
            <a:avLst/>
          </a:prstGeom>
        </p:spPr>
      </p:pic>
      <p:pic>
        <p:nvPicPr>
          <p:cNvPr id="15" name="Graphic 14" descr="Man with solid fill">
            <a:extLst>
              <a:ext uri="{FF2B5EF4-FFF2-40B4-BE49-F238E27FC236}">
                <a16:creationId xmlns:a16="http://schemas.microsoft.com/office/drawing/2014/main" id="{F5E7D60B-98F1-A0E6-4740-5D663DA53C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19750" y="3130682"/>
            <a:ext cx="914400" cy="914400"/>
          </a:xfrm>
          <a:prstGeom prst="rect">
            <a:avLst/>
          </a:prstGeom>
        </p:spPr>
      </p:pic>
      <p:pic>
        <p:nvPicPr>
          <p:cNvPr id="17" name="Graphic 16" descr="Man with solid fill">
            <a:extLst>
              <a:ext uri="{FF2B5EF4-FFF2-40B4-BE49-F238E27FC236}">
                <a16:creationId xmlns:a16="http://schemas.microsoft.com/office/drawing/2014/main" id="{34260DA4-E8FE-5363-8C93-51C1A6858C9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90138" y="3130682"/>
            <a:ext cx="914400" cy="914400"/>
          </a:xfrm>
          <a:prstGeom prst="rect">
            <a:avLst/>
          </a:prstGeom>
        </p:spPr>
      </p:pic>
      <p:pic>
        <p:nvPicPr>
          <p:cNvPr id="19" name="Graphic 18" descr="Man with solid fill">
            <a:extLst>
              <a:ext uri="{FF2B5EF4-FFF2-40B4-BE49-F238E27FC236}">
                <a16:creationId xmlns:a16="http://schemas.microsoft.com/office/drawing/2014/main" id="{D9D3D318-CEEE-2D01-211E-5570543ED45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00778" y="4521503"/>
            <a:ext cx="914400" cy="914400"/>
          </a:xfrm>
          <a:prstGeom prst="rect">
            <a:avLst/>
          </a:prstGeom>
        </p:spPr>
      </p:pic>
      <p:pic>
        <p:nvPicPr>
          <p:cNvPr id="21" name="Graphic 20" descr="Man with solid fill">
            <a:extLst>
              <a:ext uri="{FF2B5EF4-FFF2-40B4-BE49-F238E27FC236}">
                <a16:creationId xmlns:a16="http://schemas.microsoft.com/office/drawing/2014/main" id="{EC5951B5-1F17-D7DE-CB13-13DC46D635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28331" y="4535791"/>
            <a:ext cx="914400" cy="914400"/>
          </a:xfrm>
          <a:prstGeom prst="rect">
            <a:avLst/>
          </a:prstGeom>
        </p:spPr>
      </p:pic>
      <p:pic>
        <p:nvPicPr>
          <p:cNvPr id="24" name="Graphic 23" descr="Woman with solid fill">
            <a:extLst>
              <a:ext uri="{FF2B5EF4-FFF2-40B4-BE49-F238E27FC236}">
                <a16:creationId xmlns:a16="http://schemas.microsoft.com/office/drawing/2014/main" id="{DB0EB525-D5D4-5B62-6BED-D7B1F09E9BC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187563" y="3161172"/>
            <a:ext cx="914400" cy="914400"/>
          </a:xfrm>
          <a:prstGeom prst="rect">
            <a:avLst/>
          </a:prstGeom>
        </p:spPr>
      </p:pic>
      <p:pic>
        <p:nvPicPr>
          <p:cNvPr id="26" name="Graphic 25" descr="Woman with solid fill">
            <a:extLst>
              <a:ext uri="{FF2B5EF4-FFF2-40B4-BE49-F238E27FC236}">
                <a16:creationId xmlns:a16="http://schemas.microsoft.com/office/drawing/2014/main" id="{12114D8B-4779-1F51-E851-FA1A0D96B39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576093" y="4493787"/>
            <a:ext cx="914400" cy="914400"/>
          </a:xfrm>
          <a:prstGeom prst="rect">
            <a:avLst/>
          </a:prstGeom>
        </p:spPr>
      </p:pic>
      <p:pic>
        <p:nvPicPr>
          <p:cNvPr id="28" name="Graphic 27" descr="Woman with solid fill">
            <a:extLst>
              <a:ext uri="{FF2B5EF4-FFF2-40B4-BE49-F238E27FC236}">
                <a16:creationId xmlns:a16="http://schemas.microsoft.com/office/drawing/2014/main" id="{EE436BC0-EF39-C760-98B4-DBDA9ED39E6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171649" y="4487326"/>
            <a:ext cx="914400" cy="914400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2F7DBD23-7C54-FE88-7C9F-E5A8FD76FD11}"/>
              </a:ext>
            </a:extLst>
          </p:cNvPr>
          <p:cNvSpPr txBox="1"/>
          <p:nvPr/>
        </p:nvSpPr>
        <p:spPr>
          <a:xfrm>
            <a:off x="4258764" y="3433706"/>
            <a:ext cx="162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Observed w/ Hypercapnia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CCB8C4B-F569-6AB7-1364-C83E3A02E291}"/>
              </a:ext>
            </a:extLst>
          </p:cNvPr>
          <p:cNvSpPr txBox="1"/>
          <p:nvPr/>
        </p:nvSpPr>
        <p:spPr>
          <a:xfrm>
            <a:off x="4181637" y="4623659"/>
            <a:ext cx="162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Weighted by Inverse of Prob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09EB6FB-4B5F-9271-0F05-C609666F4E18}"/>
              </a:ext>
            </a:extLst>
          </p:cNvPr>
          <p:cNvSpPr txBox="1"/>
          <p:nvPr/>
        </p:nvSpPr>
        <p:spPr>
          <a:xfrm>
            <a:off x="4361745" y="1997628"/>
            <a:ext cx="162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 Status (unobserved)</a:t>
            </a:r>
          </a:p>
        </p:txBody>
      </p:sp>
      <p:pic>
        <p:nvPicPr>
          <p:cNvPr id="33" name="Graphic 32" descr="Woman outline">
            <a:extLst>
              <a:ext uri="{FF2B5EF4-FFF2-40B4-BE49-F238E27FC236}">
                <a16:creationId xmlns:a16="http://schemas.microsoft.com/office/drawing/2014/main" id="{F5D12C10-8D06-FEFD-D768-7E6E970736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395723" y="1857133"/>
            <a:ext cx="914400" cy="914400"/>
          </a:xfrm>
          <a:prstGeom prst="rect">
            <a:avLst/>
          </a:prstGeom>
        </p:spPr>
      </p:pic>
      <p:pic>
        <p:nvPicPr>
          <p:cNvPr id="36" name="Graphic 35" descr="Woman with solid fill">
            <a:extLst>
              <a:ext uri="{FF2B5EF4-FFF2-40B4-BE49-F238E27FC236}">
                <a16:creationId xmlns:a16="http://schemas.microsoft.com/office/drawing/2014/main" id="{88FD1286-C139-7031-E12A-3C578BD76B4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271281" y="4503307"/>
            <a:ext cx="914400" cy="914400"/>
          </a:xfrm>
          <a:prstGeom prst="rect">
            <a:avLst/>
          </a:prstGeom>
        </p:spPr>
      </p:pic>
      <p:pic>
        <p:nvPicPr>
          <p:cNvPr id="37" name="Graphic 36" descr="Woman with solid fill">
            <a:extLst>
              <a:ext uri="{FF2B5EF4-FFF2-40B4-BE49-F238E27FC236}">
                <a16:creationId xmlns:a16="http://schemas.microsoft.com/office/drawing/2014/main" id="{B23B94BB-F586-EAD2-12C7-BC875049FFC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895179" y="4484257"/>
            <a:ext cx="914400" cy="914400"/>
          </a:xfrm>
          <a:prstGeom prst="rect">
            <a:avLst/>
          </a:prstGeom>
        </p:spPr>
      </p:pic>
      <p:pic>
        <p:nvPicPr>
          <p:cNvPr id="38" name="Graphic 37" descr="Man with solid fill">
            <a:extLst>
              <a:ext uri="{FF2B5EF4-FFF2-40B4-BE49-F238E27FC236}">
                <a16:creationId xmlns:a16="http://schemas.microsoft.com/office/drawing/2014/main" id="{7C38C6A2-CD0D-03A3-CB6C-0F465E1BC29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67398" y="4531023"/>
            <a:ext cx="914400" cy="914400"/>
          </a:xfrm>
          <a:prstGeom prst="rect">
            <a:avLst/>
          </a:prstGeom>
        </p:spPr>
      </p:pic>
      <p:pic>
        <p:nvPicPr>
          <p:cNvPr id="39" name="Graphic 38" descr="Man with solid fill">
            <a:extLst>
              <a:ext uri="{FF2B5EF4-FFF2-40B4-BE49-F238E27FC236}">
                <a16:creationId xmlns:a16="http://schemas.microsoft.com/office/drawing/2014/main" id="{5FEC3888-13F8-6631-3F04-57CDE283160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76827" y="4540543"/>
            <a:ext cx="914400" cy="91440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A2042EF5-B935-46A6-A1C1-FAE963E67E7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74275" y="5772706"/>
            <a:ext cx="825500" cy="825500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E2E09D80-F7E3-B523-BE75-B501C808FC58}"/>
              </a:ext>
            </a:extLst>
          </p:cNvPr>
          <p:cNvSpPr txBox="1"/>
          <p:nvPr/>
        </p:nvSpPr>
        <p:spPr>
          <a:xfrm>
            <a:off x="1434159" y="5857912"/>
            <a:ext cx="34749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The Missing Indicator Method.</a:t>
            </a:r>
          </a:p>
          <a:p>
            <a:r>
              <a:rPr lang="en-US" dirty="0"/>
              <a:t>CMAJ 2012</a:t>
            </a:r>
          </a:p>
        </p:txBody>
      </p:sp>
    </p:spTree>
    <p:extLst>
      <p:ext uri="{BB962C8B-B14F-4D97-AF65-F5344CB8AC3E}">
        <p14:creationId xmlns:p14="http://schemas.microsoft.com/office/powerpoint/2010/main" val="4174472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496-0259-B077-6982-1CCD34714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Verification Bias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0AE41-A645-B403-FF66-F4F3C17F0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45D5374D-A7CA-0DAF-E843-E99F8F1623D0}"/>
              </a:ext>
            </a:extLst>
          </p:cNvPr>
          <p:cNvGrpSpPr/>
          <p:nvPr/>
        </p:nvGrpSpPr>
        <p:grpSpPr>
          <a:xfrm>
            <a:off x="657860" y="3193467"/>
            <a:ext cx="4940014" cy="2090364"/>
            <a:chOff x="-15240" y="1694867"/>
            <a:chExt cx="4940014" cy="2090364"/>
          </a:xfrm>
        </p:grpSpPr>
        <p:pic>
          <p:nvPicPr>
            <p:cNvPr id="4" name="Content Placeholder 4" descr="Man outline">
              <a:extLst>
                <a:ext uri="{FF2B5EF4-FFF2-40B4-BE49-F238E27FC236}">
                  <a16:creationId xmlns:a16="http://schemas.microsoft.com/office/drawing/2014/main" id="{8872D9E0-408B-321C-FA01-1603A2C6025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04463" y="1898519"/>
              <a:ext cx="914400" cy="914400"/>
            </a:xfrm>
            <a:prstGeom prst="rect">
              <a:avLst/>
            </a:prstGeom>
          </p:spPr>
        </p:pic>
        <p:pic>
          <p:nvPicPr>
            <p:cNvPr id="5" name="Content Placeholder 4" descr="Man outline">
              <a:extLst>
                <a:ext uri="{FF2B5EF4-FFF2-40B4-BE49-F238E27FC236}">
                  <a16:creationId xmlns:a16="http://schemas.microsoft.com/office/drawing/2014/main" id="{391D4DB7-765E-6CD0-EEE0-2487F63B272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364083" y="1898519"/>
              <a:ext cx="914400" cy="914400"/>
            </a:xfrm>
            <a:prstGeom prst="rect">
              <a:avLst/>
            </a:prstGeom>
          </p:spPr>
        </p:pic>
        <p:pic>
          <p:nvPicPr>
            <p:cNvPr id="6" name="Content Placeholder 4" descr="Man outline">
              <a:extLst>
                <a:ext uri="{FF2B5EF4-FFF2-40B4-BE49-F238E27FC236}">
                  <a16:creationId xmlns:a16="http://schemas.microsoft.com/office/drawing/2014/main" id="{F6C5BBAC-D95F-5A4E-F09C-0C2C8FBD80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84707" y="1898519"/>
              <a:ext cx="914400" cy="914400"/>
            </a:xfrm>
            <a:prstGeom prst="rect">
              <a:avLst/>
            </a:prstGeom>
          </p:spPr>
        </p:pic>
        <p:pic>
          <p:nvPicPr>
            <p:cNvPr id="7" name="Content Placeholder 4" descr="Man outline">
              <a:extLst>
                <a:ext uri="{FF2B5EF4-FFF2-40B4-BE49-F238E27FC236}">
                  <a16:creationId xmlns:a16="http://schemas.microsoft.com/office/drawing/2014/main" id="{FAA57B61-135E-957C-485E-B42528D051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219613" y="1898354"/>
              <a:ext cx="914400" cy="914400"/>
            </a:xfrm>
            <a:prstGeom prst="rect">
              <a:avLst/>
            </a:prstGeom>
          </p:spPr>
        </p:pic>
        <p:pic>
          <p:nvPicPr>
            <p:cNvPr id="8" name="Content Placeholder 4" descr="Man outline">
              <a:extLst>
                <a:ext uri="{FF2B5EF4-FFF2-40B4-BE49-F238E27FC236}">
                  <a16:creationId xmlns:a16="http://schemas.microsoft.com/office/drawing/2014/main" id="{29A64D9D-54BC-5FF6-04C1-1ED011596FD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630465" y="1898354"/>
              <a:ext cx="914400" cy="914400"/>
            </a:xfrm>
            <a:prstGeom prst="rect">
              <a:avLst/>
            </a:prstGeom>
          </p:spPr>
        </p:pic>
        <p:pic>
          <p:nvPicPr>
            <p:cNvPr id="9" name="Graphic 8" descr="Woman outline">
              <a:extLst>
                <a:ext uri="{FF2B5EF4-FFF2-40B4-BE49-F238E27FC236}">
                  <a16:creationId xmlns:a16="http://schemas.microsoft.com/office/drawing/2014/main" id="{4C2392B4-DA0D-696E-549D-858873CDD6C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17576" y="2870831"/>
              <a:ext cx="914400" cy="914400"/>
            </a:xfrm>
            <a:prstGeom prst="rect">
              <a:avLst/>
            </a:prstGeom>
          </p:spPr>
        </p:pic>
        <p:pic>
          <p:nvPicPr>
            <p:cNvPr id="10" name="Graphic 9" descr="Woman outline">
              <a:extLst>
                <a:ext uri="{FF2B5EF4-FFF2-40B4-BE49-F238E27FC236}">
                  <a16:creationId xmlns:a16="http://schemas.microsoft.com/office/drawing/2014/main" id="{7C11E9EA-D8B7-8CCC-D672-F4E851C944E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4463" y="2870831"/>
              <a:ext cx="914400" cy="914400"/>
            </a:xfrm>
            <a:prstGeom prst="rect">
              <a:avLst/>
            </a:prstGeom>
          </p:spPr>
        </p:pic>
        <p:pic>
          <p:nvPicPr>
            <p:cNvPr id="11" name="Graphic 10" descr="Woman outline">
              <a:extLst>
                <a:ext uri="{FF2B5EF4-FFF2-40B4-BE49-F238E27FC236}">
                  <a16:creationId xmlns:a16="http://schemas.microsoft.com/office/drawing/2014/main" id="{5D07802E-2FA3-3914-7391-01DAA5B3A95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337279" y="2870831"/>
              <a:ext cx="914400" cy="914400"/>
            </a:xfrm>
            <a:prstGeom prst="rect">
              <a:avLst/>
            </a:prstGeom>
          </p:spPr>
        </p:pic>
        <p:pic>
          <p:nvPicPr>
            <p:cNvPr id="12" name="Graphic 11" descr="Woman outline">
              <a:extLst>
                <a:ext uri="{FF2B5EF4-FFF2-40B4-BE49-F238E27FC236}">
                  <a16:creationId xmlns:a16="http://schemas.microsoft.com/office/drawing/2014/main" id="{93BA68EA-B62F-FBFB-C3D8-02F75A58FCC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64792" y="2870831"/>
              <a:ext cx="914400" cy="914400"/>
            </a:xfrm>
            <a:prstGeom prst="rect">
              <a:avLst/>
            </a:prstGeom>
          </p:spPr>
        </p:pic>
        <p:pic>
          <p:nvPicPr>
            <p:cNvPr id="13" name="Graphic 12" descr="Woman outline">
              <a:extLst>
                <a:ext uri="{FF2B5EF4-FFF2-40B4-BE49-F238E27FC236}">
                  <a16:creationId xmlns:a16="http://schemas.microsoft.com/office/drawing/2014/main" id="{DE369E60-880D-9925-DAA7-4ED59381AE8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197608" y="2870831"/>
              <a:ext cx="914400" cy="914400"/>
            </a:xfrm>
            <a:prstGeom prst="rect">
              <a:avLst/>
            </a:prstGeom>
          </p:spPr>
        </p:pic>
        <p:pic>
          <p:nvPicPr>
            <p:cNvPr id="14" name="Graphic 13" descr="Woman outline">
              <a:extLst>
                <a:ext uri="{FF2B5EF4-FFF2-40B4-BE49-F238E27FC236}">
                  <a16:creationId xmlns:a16="http://schemas.microsoft.com/office/drawing/2014/main" id="{AE2D619A-DB9E-D927-D623-FA2D6B89D3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625121" y="2870831"/>
              <a:ext cx="914400" cy="914400"/>
            </a:xfrm>
            <a:prstGeom prst="rect">
              <a:avLst/>
            </a:prstGeom>
          </p:spPr>
        </p:pic>
        <p:pic>
          <p:nvPicPr>
            <p:cNvPr id="15" name="Graphic 14" descr="Woman with solid fill">
              <a:extLst>
                <a:ext uri="{FF2B5EF4-FFF2-40B4-BE49-F238E27FC236}">
                  <a16:creationId xmlns:a16="http://schemas.microsoft.com/office/drawing/2014/main" id="{244FAE23-6719-268E-A50B-D01436DD4C2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509834" y="2870666"/>
              <a:ext cx="914400" cy="914400"/>
            </a:xfrm>
            <a:prstGeom prst="rect">
              <a:avLst/>
            </a:prstGeom>
          </p:spPr>
        </p:pic>
        <p:pic>
          <p:nvPicPr>
            <p:cNvPr id="16" name="Graphic 15" descr="Man with solid fill">
              <a:extLst>
                <a:ext uri="{FF2B5EF4-FFF2-40B4-BE49-F238E27FC236}">
                  <a16:creationId xmlns:a16="http://schemas.microsoft.com/office/drawing/2014/main" id="{344F7765-030B-957E-46B3-B55B6578A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068625" y="1915036"/>
              <a:ext cx="914400" cy="914400"/>
            </a:xfrm>
            <a:prstGeom prst="rect">
              <a:avLst/>
            </a:prstGeom>
          </p:spPr>
        </p:pic>
        <p:pic>
          <p:nvPicPr>
            <p:cNvPr id="17" name="Graphic 16" descr="Woman with solid fill">
              <a:extLst>
                <a:ext uri="{FF2B5EF4-FFF2-40B4-BE49-F238E27FC236}">
                  <a16:creationId xmlns:a16="http://schemas.microsoft.com/office/drawing/2014/main" id="{4B661181-8718-A17F-876D-81B8C34B557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077522" y="2870666"/>
              <a:ext cx="914400" cy="914400"/>
            </a:xfrm>
            <a:prstGeom prst="rect">
              <a:avLst/>
            </a:prstGeom>
          </p:spPr>
        </p:pic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5E03EE9-83AF-A800-33B6-28E76283E6B6}"/>
                </a:ext>
              </a:extLst>
            </p:cNvPr>
            <p:cNvGrpSpPr/>
            <p:nvPr/>
          </p:nvGrpSpPr>
          <p:grpSpPr>
            <a:xfrm>
              <a:off x="3931333" y="1749018"/>
              <a:ext cx="931936" cy="1080418"/>
              <a:chOff x="3931333" y="1749018"/>
              <a:chExt cx="931936" cy="1080418"/>
            </a:xfrm>
          </p:grpSpPr>
          <p:pic>
            <p:nvPicPr>
              <p:cNvPr id="19" name="Graphic 18" descr="Man with solid fill">
                <a:extLst>
                  <a:ext uri="{FF2B5EF4-FFF2-40B4-BE49-F238E27FC236}">
                    <a16:creationId xmlns:a16="http://schemas.microsoft.com/office/drawing/2014/main" id="{BE181A83-0E57-BE1F-9694-D141D2FAD28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3931333" y="1915036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20" name="Graphic 19" descr="Needle with solid fill">
                <a:extLst>
                  <a:ext uri="{FF2B5EF4-FFF2-40B4-BE49-F238E27FC236}">
                    <a16:creationId xmlns:a16="http://schemas.microsoft.com/office/drawing/2014/main" id="{9A0DAC81-D1B5-BE04-ED54-F318BCE2FDE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4481007" y="1749018"/>
                <a:ext cx="382262" cy="382262"/>
              </a:xfrm>
              <a:prstGeom prst="rect">
                <a:avLst/>
              </a:prstGeom>
            </p:spPr>
          </p:pic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5720176C-6203-7E14-470E-7DF7B9B86418}"/>
                </a:ext>
              </a:extLst>
            </p:cNvPr>
            <p:cNvGrpSpPr/>
            <p:nvPr/>
          </p:nvGrpSpPr>
          <p:grpSpPr>
            <a:xfrm>
              <a:off x="3500937" y="1694867"/>
              <a:ext cx="920248" cy="1134569"/>
              <a:chOff x="3500937" y="1694867"/>
              <a:chExt cx="920248" cy="1134569"/>
            </a:xfrm>
          </p:grpSpPr>
          <p:pic>
            <p:nvPicPr>
              <p:cNvPr id="22" name="Graphic 21" descr="Man with solid fill">
                <a:extLst>
                  <a:ext uri="{FF2B5EF4-FFF2-40B4-BE49-F238E27FC236}">
                    <a16:creationId xmlns:a16="http://schemas.microsoft.com/office/drawing/2014/main" id="{2801557D-311D-9039-8B88-125DBDA56FE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3500937" y="1915036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23" name="Graphic 22" descr="Needle with solid fill">
                <a:extLst>
                  <a:ext uri="{FF2B5EF4-FFF2-40B4-BE49-F238E27FC236}">
                    <a16:creationId xmlns:a16="http://schemas.microsoft.com/office/drawing/2014/main" id="{39B66F44-7BD1-32BA-1F2E-7B0A457891F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4038923" y="1694867"/>
                <a:ext cx="382262" cy="382262"/>
              </a:xfrm>
              <a:prstGeom prst="rect">
                <a:avLst/>
              </a:prstGeom>
            </p:spPr>
          </p:pic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B72FADD8-08D2-1396-CCDF-2605EE090288}"/>
                </a:ext>
              </a:extLst>
            </p:cNvPr>
            <p:cNvGrpSpPr/>
            <p:nvPr/>
          </p:nvGrpSpPr>
          <p:grpSpPr>
            <a:xfrm>
              <a:off x="3940230" y="2709337"/>
              <a:ext cx="984544" cy="1063537"/>
              <a:chOff x="3940230" y="2709337"/>
              <a:chExt cx="984544" cy="1063537"/>
            </a:xfrm>
          </p:grpSpPr>
          <p:pic>
            <p:nvPicPr>
              <p:cNvPr id="25" name="Graphic 24" descr="Woman with solid fill">
                <a:extLst>
                  <a:ext uri="{FF2B5EF4-FFF2-40B4-BE49-F238E27FC236}">
                    <a16:creationId xmlns:a16="http://schemas.microsoft.com/office/drawing/2014/main" id="{86E56500-D0DD-C2ED-15D4-11809EF642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940230" y="2858474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26" name="Graphic 25" descr="Needle with solid fill">
                <a:extLst>
                  <a:ext uri="{FF2B5EF4-FFF2-40B4-BE49-F238E27FC236}">
                    <a16:creationId xmlns:a16="http://schemas.microsoft.com/office/drawing/2014/main" id="{A1E5BD17-2175-BF23-847C-0E5F8E2F843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4542512" y="2709337"/>
                <a:ext cx="382262" cy="382262"/>
              </a:xfrm>
              <a:prstGeom prst="rect">
                <a:avLst/>
              </a:prstGeom>
            </p:spPr>
          </p:pic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CD74D06D-2143-4895-4839-FF6E78EEEE63}"/>
                </a:ext>
              </a:extLst>
            </p:cNvPr>
            <p:cNvGrpSpPr/>
            <p:nvPr/>
          </p:nvGrpSpPr>
          <p:grpSpPr>
            <a:xfrm>
              <a:off x="-15240" y="2709337"/>
              <a:ext cx="914400" cy="1075894"/>
              <a:chOff x="-15240" y="2709337"/>
              <a:chExt cx="914400" cy="1075894"/>
            </a:xfrm>
          </p:grpSpPr>
          <p:pic>
            <p:nvPicPr>
              <p:cNvPr id="28" name="Graphic 27" descr="Woman outline">
                <a:extLst>
                  <a:ext uri="{FF2B5EF4-FFF2-40B4-BE49-F238E27FC236}">
                    <a16:creationId xmlns:a16="http://schemas.microsoft.com/office/drawing/2014/main" id="{FF31B8A4-233D-9C63-E570-9B02E74732B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-15240" y="2870831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29" name="Graphic 28" descr="Needle with solid fill">
                <a:extLst>
                  <a:ext uri="{FF2B5EF4-FFF2-40B4-BE49-F238E27FC236}">
                    <a16:creationId xmlns:a16="http://schemas.microsoft.com/office/drawing/2014/main" id="{1BE49491-0535-888C-E2C7-EA6FB347342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475322" y="2709337"/>
                <a:ext cx="382262" cy="382262"/>
              </a:xfrm>
              <a:prstGeom prst="rect">
                <a:avLst/>
              </a:prstGeom>
            </p:spPr>
          </p:pic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8A06478D-3232-3AA0-C2C5-DAE0F4D40C17}"/>
                </a:ext>
              </a:extLst>
            </p:cNvPr>
            <p:cNvGrpSpPr/>
            <p:nvPr/>
          </p:nvGrpSpPr>
          <p:grpSpPr>
            <a:xfrm>
              <a:off x="-9937" y="1720214"/>
              <a:ext cx="914400" cy="1092705"/>
              <a:chOff x="-9937" y="1720214"/>
              <a:chExt cx="914400" cy="1092705"/>
            </a:xfrm>
          </p:grpSpPr>
          <p:pic>
            <p:nvPicPr>
              <p:cNvPr id="31" name="Content Placeholder 4" descr="Man outline">
                <a:extLst>
                  <a:ext uri="{FF2B5EF4-FFF2-40B4-BE49-F238E27FC236}">
                    <a16:creationId xmlns:a16="http://schemas.microsoft.com/office/drawing/2014/main" id="{6A4382D5-5006-E5F7-3955-4CAC1D7545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-9937" y="1898519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32" name="Graphic 31" descr="Needle with solid fill">
                <a:extLst>
                  <a:ext uri="{FF2B5EF4-FFF2-40B4-BE49-F238E27FC236}">
                    <a16:creationId xmlns:a16="http://schemas.microsoft.com/office/drawing/2014/main" id="{BEA007B1-FF43-997F-2221-8C65FEB4BFA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511495" y="1720214"/>
                <a:ext cx="382262" cy="382262"/>
              </a:xfrm>
              <a:prstGeom prst="rect">
                <a:avLst/>
              </a:prstGeom>
            </p:spPr>
          </p:pic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380C9927-88E8-0B0C-3DF2-2F2A7B2141EB}"/>
                </a:ext>
              </a:extLst>
            </p:cNvPr>
            <p:cNvGrpSpPr/>
            <p:nvPr/>
          </p:nvGrpSpPr>
          <p:grpSpPr>
            <a:xfrm>
              <a:off x="449683" y="1724703"/>
              <a:ext cx="914400" cy="1088216"/>
              <a:chOff x="449683" y="1724703"/>
              <a:chExt cx="914400" cy="1088216"/>
            </a:xfrm>
          </p:grpSpPr>
          <p:pic>
            <p:nvPicPr>
              <p:cNvPr id="34" name="Content Placeholder 4" descr="Man outline">
                <a:extLst>
                  <a:ext uri="{FF2B5EF4-FFF2-40B4-BE49-F238E27FC236}">
                    <a16:creationId xmlns:a16="http://schemas.microsoft.com/office/drawing/2014/main" id="{82728230-FAAE-F5C2-4476-E7D9DCF0801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449683" y="1898519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35" name="Graphic 34" descr="Needle with solid fill">
                <a:extLst>
                  <a:ext uri="{FF2B5EF4-FFF2-40B4-BE49-F238E27FC236}">
                    <a16:creationId xmlns:a16="http://schemas.microsoft.com/office/drawing/2014/main" id="{971E5F69-145B-1692-5320-001AFBF67A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951342" y="1724703"/>
                <a:ext cx="382262" cy="382262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89557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Man with solid fill">
            <a:extLst>
              <a:ext uri="{FF2B5EF4-FFF2-40B4-BE49-F238E27FC236}">
                <a16:creationId xmlns:a16="http://schemas.microsoft.com/office/drawing/2014/main" id="{4AFA09F0-87C2-C231-5B40-1829145108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76800" y="1017887"/>
            <a:ext cx="914400" cy="914400"/>
          </a:xfrm>
          <a:prstGeom prst="rect">
            <a:avLst/>
          </a:prstGeom>
        </p:spPr>
      </p:pic>
      <p:pic>
        <p:nvPicPr>
          <p:cNvPr id="8" name="Graphic 7" descr="Woman with solid fill">
            <a:extLst>
              <a:ext uri="{FF2B5EF4-FFF2-40B4-BE49-F238E27FC236}">
                <a16:creationId xmlns:a16="http://schemas.microsoft.com/office/drawing/2014/main" id="{D67B2592-3BD2-ABA8-4C5D-E3FE039AF7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590625" y="1017887"/>
            <a:ext cx="914400" cy="914400"/>
          </a:xfrm>
          <a:prstGeom prst="rect">
            <a:avLst/>
          </a:prstGeom>
        </p:spPr>
      </p:pic>
      <p:pic>
        <p:nvPicPr>
          <p:cNvPr id="11" name="Graphic 10" descr="Woman outline">
            <a:extLst>
              <a:ext uri="{FF2B5EF4-FFF2-40B4-BE49-F238E27FC236}">
                <a16:creationId xmlns:a16="http://schemas.microsoft.com/office/drawing/2014/main" id="{25FA5FC7-7CF0-D776-7ED7-A86D3830C2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52025" y="1001608"/>
            <a:ext cx="914400" cy="914400"/>
          </a:xfrm>
          <a:prstGeom prst="rect">
            <a:avLst/>
          </a:prstGeom>
        </p:spPr>
      </p:pic>
      <p:pic>
        <p:nvPicPr>
          <p:cNvPr id="14" name="Content Placeholder 4" descr="Man outline">
            <a:extLst>
              <a:ext uri="{FF2B5EF4-FFF2-40B4-BE49-F238E27FC236}">
                <a16:creationId xmlns:a16="http://schemas.microsoft.com/office/drawing/2014/main" id="{6B04625F-A6E9-D36C-FC51-79AE74996D8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38200" y="1001608"/>
            <a:ext cx="914400" cy="914400"/>
          </a:xfrm>
          <a:prstGeom prst="rect">
            <a:avLst/>
          </a:prstGeom>
        </p:spPr>
      </p:pic>
      <p:pic>
        <p:nvPicPr>
          <p:cNvPr id="16" name="Graphic 15" descr="Woman outline">
            <a:extLst>
              <a:ext uri="{FF2B5EF4-FFF2-40B4-BE49-F238E27FC236}">
                <a16:creationId xmlns:a16="http://schemas.microsoft.com/office/drawing/2014/main" id="{039C18DF-7CBE-121A-C78C-5A0FEF347E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872825" y="1001608"/>
            <a:ext cx="914400" cy="914400"/>
          </a:xfrm>
          <a:prstGeom prst="rect">
            <a:avLst/>
          </a:prstGeom>
        </p:spPr>
      </p:pic>
      <p:pic>
        <p:nvPicPr>
          <p:cNvPr id="17" name="Content Placeholder 4" descr="Man outline">
            <a:extLst>
              <a:ext uri="{FF2B5EF4-FFF2-40B4-BE49-F238E27FC236}">
                <a16:creationId xmlns:a16="http://schemas.microsoft.com/office/drawing/2014/main" id="{E3062FAF-0262-9211-2180-C0D57CE86D3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159000" y="1001608"/>
            <a:ext cx="914400" cy="914400"/>
          </a:xfrm>
          <a:prstGeom prst="rect">
            <a:avLst/>
          </a:prstGeom>
        </p:spPr>
      </p:pic>
      <p:pic>
        <p:nvPicPr>
          <p:cNvPr id="18" name="Graphic 17" descr="Woman outline">
            <a:extLst>
              <a:ext uri="{FF2B5EF4-FFF2-40B4-BE49-F238E27FC236}">
                <a16:creationId xmlns:a16="http://schemas.microsoft.com/office/drawing/2014/main" id="{0604E67D-3D43-B1D7-FE97-A032A214D61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231725" y="1017887"/>
            <a:ext cx="914400" cy="914400"/>
          </a:xfrm>
          <a:prstGeom prst="rect">
            <a:avLst/>
          </a:prstGeom>
        </p:spPr>
      </p:pic>
      <p:pic>
        <p:nvPicPr>
          <p:cNvPr id="19" name="Content Placeholder 4" descr="Man outline">
            <a:extLst>
              <a:ext uri="{FF2B5EF4-FFF2-40B4-BE49-F238E27FC236}">
                <a16:creationId xmlns:a16="http://schemas.microsoft.com/office/drawing/2014/main" id="{18699C5B-273C-FC7E-EA40-0F7ABC9A85E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517900" y="1017887"/>
            <a:ext cx="914400" cy="914400"/>
          </a:xfrm>
          <a:prstGeom prst="rect">
            <a:avLst/>
          </a:prstGeom>
        </p:spPr>
      </p:pic>
      <p:pic>
        <p:nvPicPr>
          <p:cNvPr id="20" name="Graphic 19" descr="Man with solid fill">
            <a:extLst>
              <a:ext uri="{FF2B5EF4-FFF2-40B4-BE49-F238E27FC236}">
                <a16:creationId xmlns:a16="http://schemas.microsoft.com/office/drawing/2014/main" id="{1B74A9DB-31FB-4ED9-712C-8EB460B9C2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5700" y="1017887"/>
            <a:ext cx="914400" cy="914400"/>
          </a:xfrm>
          <a:prstGeom prst="rect">
            <a:avLst/>
          </a:prstGeom>
        </p:spPr>
      </p:pic>
      <p:pic>
        <p:nvPicPr>
          <p:cNvPr id="21" name="Graphic 20" descr="Woman with solid fill">
            <a:extLst>
              <a:ext uri="{FF2B5EF4-FFF2-40B4-BE49-F238E27FC236}">
                <a16:creationId xmlns:a16="http://schemas.microsoft.com/office/drawing/2014/main" id="{F6652D5F-7B2C-907E-7EAE-DB18BA77CB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949525" y="1017887"/>
            <a:ext cx="914400" cy="914400"/>
          </a:xfrm>
          <a:prstGeom prst="rect">
            <a:avLst/>
          </a:prstGeom>
        </p:spPr>
      </p:pic>
      <p:pic>
        <p:nvPicPr>
          <p:cNvPr id="22" name="Graphic 21" descr="Man with solid fill">
            <a:extLst>
              <a:ext uri="{FF2B5EF4-FFF2-40B4-BE49-F238E27FC236}">
                <a16:creationId xmlns:a16="http://schemas.microsoft.com/office/drawing/2014/main" id="{06EB3275-F6BE-BF1A-00EE-8FCD9E312F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65550" y="1001608"/>
            <a:ext cx="914400" cy="914400"/>
          </a:xfrm>
          <a:prstGeom prst="rect">
            <a:avLst/>
          </a:prstGeom>
        </p:spPr>
      </p:pic>
      <p:pic>
        <p:nvPicPr>
          <p:cNvPr id="23" name="Graphic 22" descr="Woman with solid fill">
            <a:extLst>
              <a:ext uri="{FF2B5EF4-FFF2-40B4-BE49-F238E27FC236}">
                <a16:creationId xmlns:a16="http://schemas.microsoft.com/office/drawing/2014/main" id="{93D90AB9-C7D2-2C48-DF79-CE45E82D49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79375" y="1001608"/>
            <a:ext cx="914400" cy="9144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0EA8FC2-883F-6825-2D9D-EC7301E5251B}"/>
              </a:ext>
            </a:extLst>
          </p:cNvPr>
          <p:cNvSpPr txBox="1"/>
          <p:nvPr/>
        </p:nvSpPr>
        <p:spPr>
          <a:xfrm>
            <a:off x="9359407" y="1244254"/>
            <a:ext cx="2561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Omniscient View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1732FAF-25AB-B469-26F0-C2A61E4691DE}"/>
              </a:ext>
            </a:extLst>
          </p:cNvPr>
          <p:cNvSpPr txBox="1"/>
          <p:nvPr/>
        </p:nvSpPr>
        <p:spPr>
          <a:xfrm>
            <a:off x="3517900" y="422064"/>
            <a:ext cx="41786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50% prevalence; both sexes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ABDF370-45D1-9BFE-D78D-16F5B4AD0435}"/>
              </a:ext>
            </a:extLst>
          </p:cNvPr>
          <p:cNvSpPr txBox="1"/>
          <p:nvPr/>
        </p:nvSpPr>
        <p:spPr>
          <a:xfrm>
            <a:off x="3303127" y="3198167"/>
            <a:ext cx="6540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Our goal is to predict who has the condition in the </a:t>
            </a:r>
            <a:r>
              <a:rPr lang="en-US" sz="2400" b="1" dirty="0"/>
              <a:t>entire sample</a:t>
            </a:r>
            <a:endParaRPr lang="en-US" sz="2400" b="1" u="sng" dirty="0"/>
          </a:p>
        </p:txBody>
      </p:sp>
    </p:spTree>
    <p:extLst>
      <p:ext uri="{BB962C8B-B14F-4D97-AF65-F5344CB8AC3E}">
        <p14:creationId xmlns:p14="http://schemas.microsoft.com/office/powerpoint/2010/main" val="575396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Man with solid fill">
            <a:extLst>
              <a:ext uri="{FF2B5EF4-FFF2-40B4-BE49-F238E27FC236}">
                <a16:creationId xmlns:a16="http://schemas.microsoft.com/office/drawing/2014/main" id="{4AFA09F0-87C2-C231-5B40-1829145108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76800" y="1017887"/>
            <a:ext cx="914400" cy="914400"/>
          </a:xfrm>
          <a:prstGeom prst="rect">
            <a:avLst/>
          </a:prstGeom>
        </p:spPr>
      </p:pic>
      <p:pic>
        <p:nvPicPr>
          <p:cNvPr id="8" name="Graphic 7" descr="Woman with solid fill">
            <a:extLst>
              <a:ext uri="{FF2B5EF4-FFF2-40B4-BE49-F238E27FC236}">
                <a16:creationId xmlns:a16="http://schemas.microsoft.com/office/drawing/2014/main" id="{D67B2592-3BD2-ABA8-4C5D-E3FE039AF7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90625" y="1017887"/>
            <a:ext cx="914400" cy="914400"/>
          </a:xfrm>
          <a:prstGeom prst="rect">
            <a:avLst/>
          </a:prstGeom>
        </p:spPr>
      </p:pic>
      <p:pic>
        <p:nvPicPr>
          <p:cNvPr id="11" name="Graphic 10" descr="Woman outline">
            <a:extLst>
              <a:ext uri="{FF2B5EF4-FFF2-40B4-BE49-F238E27FC236}">
                <a16:creationId xmlns:a16="http://schemas.microsoft.com/office/drawing/2014/main" id="{25FA5FC7-7CF0-D776-7ED7-A86D3830C2B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52025" y="1001608"/>
            <a:ext cx="914400" cy="914400"/>
          </a:xfrm>
          <a:prstGeom prst="rect">
            <a:avLst/>
          </a:prstGeom>
        </p:spPr>
      </p:pic>
      <p:pic>
        <p:nvPicPr>
          <p:cNvPr id="14" name="Content Placeholder 4" descr="Man outline">
            <a:extLst>
              <a:ext uri="{FF2B5EF4-FFF2-40B4-BE49-F238E27FC236}">
                <a16:creationId xmlns:a16="http://schemas.microsoft.com/office/drawing/2014/main" id="{6B04625F-A6E9-D36C-FC51-79AE74996D8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38200" y="1001608"/>
            <a:ext cx="914400" cy="914400"/>
          </a:xfrm>
          <a:prstGeom prst="rect">
            <a:avLst/>
          </a:prstGeom>
        </p:spPr>
      </p:pic>
      <p:pic>
        <p:nvPicPr>
          <p:cNvPr id="16" name="Graphic 15" descr="Woman outline">
            <a:extLst>
              <a:ext uri="{FF2B5EF4-FFF2-40B4-BE49-F238E27FC236}">
                <a16:creationId xmlns:a16="http://schemas.microsoft.com/office/drawing/2014/main" id="{039C18DF-7CBE-121A-C78C-5A0FEF347EF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872825" y="1001608"/>
            <a:ext cx="914400" cy="914400"/>
          </a:xfrm>
          <a:prstGeom prst="rect">
            <a:avLst/>
          </a:prstGeom>
        </p:spPr>
      </p:pic>
      <p:pic>
        <p:nvPicPr>
          <p:cNvPr id="17" name="Content Placeholder 4" descr="Man outline">
            <a:extLst>
              <a:ext uri="{FF2B5EF4-FFF2-40B4-BE49-F238E27FC236}">
                <a16:creationId xmlns:a16="http://schemas.microsoft.com/office/drawing/2014/main" id="{E3062FAF-0262-9211-2180-C0D57CE86D3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59000" y="1001608"/>
            <a:ext cx="914400" cy="914400"/>
          </a:xfrm>
          <a:prstGeom prst="rect">
            <a:avLst/>
          </a:prstGeom>
        </p:spPr>
      </p:pic>
      <p:pic>
        <p:nvPicPr>
          <p:cNvPr id="18" name="Graphic 17" descr="Woman outline">
            <a:extLst>
              <a:ext uri="{FF2B5EF4-FFF2-40B4-BE49-F238E27FC236}">
                <a16:creationId xmlns:a16="http://schemas.microsoft.com/office/drawing/2014/main" id="{0604E67D-3D43-B1D7-FE97-A032A214D61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231725" y="1017887"/>
            <a:ext cx="914400" cy="914400"/>
          </a:xfrm>
          <a:prstGeom prst="rect">
            <a:avLst/>
          </a:prstGeom>
        </p:spPr>
      </p:pic>
      <p:pic>
        <p:nvPicPr>
          <p:cNvPr id="19" name="Content Placeholder 4" descr="Man outline">
            <a:extLst>
              <a:ext uri="{FF2B5EF4-FFF2-40B4-BE49-F238E27FC236}">
                <a16:creationId xmlns:a16="http://schemas.microsoft.com/office/drawing/2014/main" id="{18699C5B-273C-FC7E-EA40-0F7ABC9A85E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517900" y="1017887"/>
            <a:ext cx="914400" cy="914400"/>
          </a:xfrm>
          <a:prstGeom prst="rect">
            <a:avLst/>
          </a:prstGeom>
        </p:spPr>
      </p:pic>
      <p:pic>
        <p:nvPicPr>
          <p:cNvPr id="20" name="Graphic 19" descr="Man with solid fill">
            <a:extLst>
              <a:ext uri="{FF2B5EF4-FFF2-40B4-BE49-F238E27FC236}">
                <a16:creationId xmlns:a16="http://schemas.microsoft.com/office/drawing/2014/main" id="{1B74A9DB-31FB-4ED9-712C-8EB460B9C2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5700" y="1017887"/>
            <a:ext cx="914400" cy="914400"/>
          </a:xfrm>
          <a:prstGeom prst="rect">
            <a:avLst/>
          </a:prstGeom>
        </p:spPr>
      </p:pic>
      <p:pic>
        <p:nvPicPr>
          <p:cNvPr id="21" name="Graphic 20" descr="Woman with solid fill">
            <a:extLst>
              <a:ext uri="{FF2B5EF4-FFF2-40B4-BE49-F238E27FC236}">
                <a16:creationId xmlns:a16="http://schemas.microsoft.com/office/drawing/2014/main" id="{F6652D5F-7B2C-907E-7EAE-DB18BA77CB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49525" y="1017887"/>
            <a:ext cx="914400" cy="914400"/>
          </a:xfrm>
          <a:prstGeom prst="rect">
            <a:avLst/>
          </a:prstGeom>
        </p:spPr>
      </p:pic>
      <p:pic>
        <p:nvPicPr>
          <p:cNvPr id="22" name="Graphic 21" descr="Man with solid fill">
            <a:extLst>
              <a:ext uri="{FF2B5EF4-FFF2-40B4-BE49-F238E27FC236}">
                <a16:creationId xmlns:a16="http://schemas.microsoft.com/office/drawing/2014/main" id="{06EB3275-F6BE-BF1A-00EE-8FCD9E312F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65550" y="1001608"/>
            <a:ext cx="914400" cy="914400"/>
          </a:xfrm>
          <a:prstGeom prst="rect">
            <a:avLst/>
          </a:prstGeom>
        </p:spPr>
      </p:pic>
      <p:pic>
        <p:nvPicPr>
          <p:cNvPr id="23" name="Graphic 22" descr="Woman with solid fill">
            <a:extLst>
              <a:ext uri="{FF2B5EF4-FFF2-40B4-BE49-F238E27FC236}">
                <a16:creationId xmlns:a16="http://schemas.microsoft.com/office/drawing/2014/main" id="{93D90AB9-C7D2-2C48-DF79-CE45E82D49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79375" y="1001608"/>
            <a:ext cx="914400" cy="9144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0EA8FC2-883F-6825-2D9D-EC7301E5251B}"/>
              </a:ext>
            </a:extLst>
          </p:cNvPr>
          <p:cNvSpPr txBox="1"/>
          <p:nvPr/>
        </p:nvSpPr>
        <p:spPr>
          <a:xfrm>
            <a:off x="9359407" y="1244254"/>
            <a:ext cx="2561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Only some tested</a:t>
            </a:r>
          </a:p>
        </p:txBody>
      </p:sp>
      <p:pic>
        <p:nvPicPr>
          <p:cNvPr id="2" name="Graphic 1" descr="Needle with solid fill">
            <a:extLst>
              <a:ext uri="{FF2B5EF4-FFF2-40B4-BE49-F238E27FC236}">
                <a16:creationId xmlns:a16="http://schemas.microsoft.com/office/drawing/2014/main" id="{69AC3BAF-3D4D-4699-1189-AC04A3BB11C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973650" y="790516"/>
            <a:ext cx="382262" cy="382262"/>
          </a:xfrm>
          <a:prstGeom prst="rect">
            <a:avLst/>
          </a:prstGeom>
        </p:spPr>
      </p:pic>
      <p:pic>
        <p:nvPicPr>
          <p:cNvPr id="3" name="Graphic 2" descr="Needle with solid fill">
            <a:extLst>
              <a:ext uri="{FF2B5EF4-FFF2-40B4-BE49-F238E27FC236}">
                <a16:creationId xmlns:a16="http://schemas.microsoft.com/office/drawing/2014/main" id="{A0684CB7-BCCF-2740-35C2-9DAB68949F0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203357" y="809474"/>
            <a:ext cx="382262" cy="382262"/>
          </a:xfrm>
          <a:prstGeom prst="rect">
            <a:avLst/>
          </a:prstGeom>
        </p:spPr>
      </p:pic>
      <p:pic>
        <p:nvPicPr>
          <p:cNvPr id="4" name="Graphic 3" descr="Needle with solid fill">
            <a:extLst>
              <a:ext uri="{FF2B5EF4-FFF2-40B4-BE49-F238E27FC236}">
                <a16:creationId xmlns:a16="http://schemas.microsoft.com/office/drawing/2014/main" id="{9D8135C9-03A0-648C-6E8D-0229126A01F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558545" y="823892"/>
            <a:ext cx="382262" cy="382262"/>
          </a:xfrm>
          <a:prstGeom prst="rect">
            <a:avLst/>
          </a:prstGeom>
        </p:spPr>
      </p:pic>
      <p:pic>
        <p:nvPicPr>
          <p:cNvPr id="7" name="Graphic 6" descr="Needle with solid fill">
            <a:extLst>
              <a:ext uri="{FF2B5EF4-FFF2-40B4-BE49-F238E27FC236}">
                <a16:creationId xmlns:a16="http://schemas.microsoft.com/office/drawing/2014/main" id="{E3A064C9-415F-7202-3A70-14688D69581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340792" y="825753"/>
            <a:ext cx="382262" cy="382262"/>
          </a:xfrm>
          <a:prstGeom prst="rect">
            <a:avLst/>
          </a:prstGeom>
        </p:spPr>
      </p:pic>
      <p:pic>
        <p:nvPicPr>
          <p:cNvPr id="10" name="Graphic 9" descr="Needle with solid fill">
            <a:extLst>
              <a:ext uri="{FF2B5EF4-FFF2-40B4-BE49-F238E27FC236}">
                <a16:creationId xmlns:a16="http://schemas.microsoft.com/office/drawing/2014/main" id="{552A957F-49AD-9283-E926-3A12D06C359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91301" y="817614"/>
            <a:ext cx="382262" cy="382262"/>
          </a:xfrm>
          <a:prstGeom prst="rect">
            <a:avLst/>
          </a:prstGeom>
        </p:spPr>
      </p:pic>
      <p:pic>
        <p:nvPicPr>
          <p:cNvPr id="13" name="Graphic 12" descr="Needle with solid fill">
            <a:extLst>
              <a:ext uri="{FF2B5EF4-FFF2-40B4-BE49-F238E27FC236}">
                <a16:creationId xmlns:a16="http://schemas.microsoft.com/office/drawing/2014/main" id="{4B0E649B-A745-0566-1EFB-75F293AEBEA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064431" y="817614"/>
            <a:ext cx="382262" cy="382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33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 descr="Woman with solid fill">
            <a:extLst>
              <a:ext uri="{FF2B5EF4-FFF2-40B4-BE49-F238E27FC236}">
                <a16:creationId xmlns:a16="http://schemas.microsoft.com/office/drawing/2014/main" id="{D67B2592-3BD2-ABA8-4C5D-E3FE039AF7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90625" y="1017887"/>
            <a:ext cx="914400" cy="914400"/>
          </a:xfrm>
          <a:prstGeom prst="rect">
            <a:avLst/>
          </a:prstGeom>
        </p:spPr>
      </p:pic>
      <p:pic>
        <p:nvPicPr>
          <p:cNvPr id="11" name="Graphic 10" descr="Woman outline">
            <a:extLst>
              <a:ext uri="{FF2B5EF4-FFF2-40B4-BE49-F238E27FC236}">
                <a16:creationId xmlns:a16="http://schemas.microsoft.com/office/drawing/2014/main" id="{25FA5FC7-7CF0-D776-7ED7-A86D3830C2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52025" y="1001608"/>
            <a:ext cx="914400" cy="914400"/>
          </a:xfrm>
          <a:prstGeom prst="rect">
            <a:avLst/>
          </a:prstGeom>
        </p:spPr>
      </p:pic>
      <p:pic>
        <p:nvPicPr>
          <p:cNvPr id="14" name="Content Placeholder 4" descr="Man outline">
            <a:extLst>
              <a:ext uri="{FF2B5EF4-FFF2-40B4-BE49-F238E27FC236}">
                <a16:creationId xmlns:a16="http://schemas.microsoft.com/office/drawing/2014/main" id="{6B04625F-A6E9-D36C-FC51-79AE74996D8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8200" y="1001608"/>
            <a:ext cx="914400" cy="914400"/>
          </a:xfrm>
          <a:prstGeom prst="rect">
            <a:avLst/>
          </a:prstGeom>
        </p:spPr>
      </p:pic>
      <p:pic>
        <p:nvPicPr>
          <p:cNvPr id="21" name="Graphic 20" descr="Woman with solid fill">
            <a:extLst>
              <a:ext uri="{FF2B5EF4-FFF2-40B4-BE49-F238E27FC236}">
                <a16:creationId xmlns:a16="http://schemas.microsoft.com/office/drawing/2014/main" id="{F6652D5F-7B2C-907E-7EAE-DB18BA77CB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49525" y="1017887"/>
            <a:ext cx="914400" cy="914400"/>
          </a:xfrm>
          <a:prstGeom prst="rect">
            <a:avLst/>
          </a:prstGeom>
        </p:spPr>
      </p:pic>
      <p:pic>
        <p:nvPicPr>
          <p:cNvPr id="22" name="Graphic 21" descr="Man with solid fill">
            <a:extLst>
              <a:ext uri="{FF2B5EF4-FFF2-40B4-BE49-F238E27FC236}">
                <a16:creationId xmlns:a16="http://schemas.microsoft.com/office/drawing/2014/main" id="{06EB3275-F6BE-BF1A-00EE-8FCD9E312FB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665550" y="1001608"/>
            <a:ext cx="914400" cy="914400"/>
          </a:xfrm>
          <a:prstGeom prst="rect">
            <a:avLst/>
          </a:prstGeom>
        </p:spPr>
      </p:pic>
      <p:pic>
        <p:nvPicPr>
          <p:cNvPr id="23" name="Graphic 22" descr="Woman with solid fill">
            <a:extLst>
              <a:ext uri="{FF2B5EF4-FFF2-40B4-BE49-F238E27FC236}">
                <a16:creationId xmlns:a16="http://schemas.microsoft.com/office/drawing/2014/main" id="{93D90AB9-C7D2-2C48-DF79-CE45E82D4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9375" y="1001608"/>
            <a:ext cx="914400" cy="9144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0EA8FC2-883F-6825-2D9D-EC7301E5251B}"/>
              </a:ext>
            </a:extLst>
          </p:cNvPr>
          <p:cNvSpPr txBox="1"/>
          <p:nvPr/>
        </p:nvSpPr>
        <p:spPr>
          <a:xfrm>
            <a:off x="9359407" y="1244254"/>
            <a:ext cx="2561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Complete Case</a:t>
            </a:r>
          </a:p>
        </p:txBody>
      </p:sp>
      <p:pic>
        <p:nvPicPr>
          <p:cNvPr id="2" name="Graphic 1" descr="Needle with solid fill">
            <a:extLst>
              <a:ext uri="{FF2B5EF4-FFF2-40B4-BE49-F238E27FC236}">
                <a16:creationId xmlns:a16="http://schemas.microsoft.com/office/drawing/2014/main" id="{69AC3BAF-3D4D-4699-1189-AC04A3BB11C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973650" y="790516"/>
            <a:ext cx="382262" cy="382262"/>
          </a:xfrm>
          <a:prstGeom prst="rect">
            <a:avLst/>
          </a:prstGeom>
        </p:spPr>
      </p:pic>
      <p:pic>
        <p:nvPicPr>
          <p:cNvPr id="3" name="Graphic 2" descr="Needle with solid fill">
            <a:extLst>
              <a:ext uri="{FF2B5EF4-FFF2-40B4-BE49-F238E27FC236}">
                <a16:creationId xmlns:a16="http://schemas.microsoft.com/office/drawing/2014/main" id="{A0684CB7-BCCF-2740-35C2-9DAB68949F0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203357" y="809474"/>
            <a:ext cx="382262" cy="382262"/>
          </a:xfrm>
          <a:prstGeom prst="rect">
            <a:avLst/>
          </a:prstGeom>
        </p:spPr>
      </p:pic>
      <p:pic>
        <p:nvPicPr>
          <p:cNvPr id="4" name="Graphic 3" descr="Needle with solid fill">
            <a:extLst>
              <a:ext uri="{FF2B5EF4-FFF2-40B4-BE49-F238E27FC236}">
                <a16:creationId xmlns:a16="http://schemas.microsoft.com/office/drawing/2014/main" id="{9D8135C9-03A0-648C-6E8D-0229126A01F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558545" y="823892"/>
            <a:ext cx="382262" cy="382262"/>
          </a:xfrm>
          <a:prstGeom prst="rect">
            <a:avLst/>
          </a:prstGeom>
        </p:spPr>
      </p:pic>
      <p:pic>
        <p:nvPicPr>
          <p:cNvPr id="7" name="Graphic 6" descr="Needle with solid fill">
            <a:extLst>
              <a:ext uri="{FF2B5EF4-FFF2-40B4-BE49-F238E27FC236}">
                <a16:creationId xmlns:a16="http://schemas.microsoft.com/office/drawing/2014/main" id="{E3A064C9-415F-7202-3A70-14688D69581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340792" y="825753"/>
            <a:ext cx="382262" cy="382262"/>
          </a:xfrm>
          <a:prstGeom prst="rect">
            <a:avLst/>
          </a:prstGeom>
        </p:spPr>
      </p:pic>
      <p:pic>
        <p:nvPicPr>
          <p:cNvPr id="10" name="Graphic 9" descr="Needle with solid fill">
            <a:extLst>
              <a:ext uri="{FF2B5EF4-FFF2-40B4-BE49-F238E27FC236}">
                <a16:creationId xmlns:a16="http://schemas.microsoft.com/office/drawing/2014/main" id="{552A957F-49AD-9283-E926-3A12D06C359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91301" y="817614"/>
            <a:ext cx="382262" cy="382262"/>
          </a:xfrm>
          <a:prstGeom prst="rect">
            <a:avLst/>
          </a:prstGeom>
        </p:spPr>
      </p:pic>
      <p:pic>
        <p:nvPicPr>
          <p:cNvPr id="13" name="Graphic 12" descr="Needle with solid fill">
            <a:extLst>
              <a:ext uri="{FF2B5EF4-FFF2-40B4-BE49-F238E27FC236}">
                <a16:creationId xmlns:a16="http://schemas.microsoft.com/office/drawing/2014/main" id="{4B0E649B-A745-0566-1EFB-75F293AEBEA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064431" y="817614"/>
            <a:ext cx="382262" cy="3822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96A6087-FCDF-E6E9-FC23-EDAEFF151B6E}"/>
              </a:ext>
            </a:extLst>
          </p:cNvPr>
          <p:cNvSpPr txBox="1"/>
          <p:nvPr/>
        </p:nvSpPr>
        <p:spPr>
          <a:xfrm>
            <a:off x="3517899" y="422064"/>
            <a:ext cx="4795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66% prevalence; mostly women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B002DF-AC78-4E82-D2E3-F34BE69D2F91}"/>
              </a:ext>
            </a:extLst>
          </p:cNvPr>
          <p:cNvSpPr txBox="1"/>
          <p:nvPr/>
        </p:nvSpPr>
        <p:spPr>
          <a:xfrm>
            <a:off x="3303127" y="3198167"/>
            <a:ext cx="6540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If you train the model on this, it’ll learn that sex predicts the condition.</a:t>
            </a:r>
          </a:p>
          <a:p>
            <a:endParaRPr lang="en-US" sz="2400" dirty="0"/>
          </a:p>
          <a:p>
            <a:r>
              <a:rPr lang="en-US" sz="2400" dirty="0"/>
              <a:t>True! </a:t>
            </a:r>
            <a:r>
              <a:rPr lang="en-US" sz="2400" u="sng" dirty="0"/>
              <a:t>among people who get the test</a:t>
            </a:r>
          </a:p>
        </p:txBody>
      </p:sp>
    </p:spTree>
    <p:extLst>
      <p:ext uri="{BB962C8B-B14F-4D97-AF65-F5344CB8AC3E}">
        <p14:creationId xmlns:p14="http://schemas.microsoft.com/office/powerpoint/2010/main" val="3962197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Man with solid fill">
            <a:extLst>
              <a:ext uri="{FF2B5EF4-FFF2-40B4-BE49-F238E27FC236}">
                <a16:creationId xmlns:a16="http://schemas.microsoft.com/office/drawing/2014/main" id="{4AFA09F0-87C2-C231-5B40-1829145108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76800" y="1017887"/>
            <a:ext cx="914400" cy="914400"/>
          </a:xfrm>
          <a:prstGeom prst="rect">
            <a:avLst/>
          </a:prstGeom>
        </p:spPr>
      </p:pic>
      <p:pic>
        <p:nvPicPr>
          <p:cNvPr id="8" name="Graphic 7" descr="Woman with solid fill">
            <a:extLst>
              <a:ext uri="{FF2B5EF4-FFF2-40B4-BE49-F238E27FC236}">
                <a16:creationId xmlns:a16="http://schemas.microsoft.com/office/drawing/2014/main" id="{D67B2592-3BD2-ABA8-4C5D-E3FE039AF7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90625" y="1017887"/>
            <a:ext cx="914400" cy="914400"/>
          </a:xfrm>
          <a:prstGeom prst="rect">
            <a:avLst/>
          </a:prstGeom>
        </p:spPr>
      </p:pic>
      <p:pic>
        <p:nvPicPr>
          <p:cNvPr id="11" name="Graphic 10" descr="Woman outline">
            <a:extLst>
              <a:ext uri="{FF2B5EF4-FFF2-40B4-BE49-F238E27FC236}">
                <a16:creationId xmlns:a16="http://schemas.microsoft.com/office/drawing/2014/main" id="{25FA5FC7-7CF0-D776-7ED7-A86D3830C2B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52025" y="1001608"/>
            <a:ext cx="914400" cy="914400"/>
          </a:xfrm>
          <a:prstGeom prst="rect">
            <a:avLst/>
          </a:prstGeom>
        </p:spPr>
      </p:pic>
      <p:pic>
        <p:nvPicPr>
          <p:cNvPr id="14" name="Content Placeholder 4" descr="Man outline">
            <a:extLst>
              <a:ext uri="{FF2B5EF4-FFF2-40B4-BE49-F238E27FC236}">
                <a16:creationId xmlns:a16="http://schemas.microsoft.com/office/drawing/2014/main" id="{6B04625F-A6E9-D36C-FC51-79AE74996D8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38200" y="1001608"/>
            <a:ext cx="914400" cy="914400"/>
          </a:xfrm>
          <a:prstGeom prst="rect">
            <a:avLst/>
          </a:prstGeom>
        </p:spPr>
      </p:pic>
      <p:pic>
        <p:nvPicPr>
          <p:cNvPr id="16" name="Graphic 15" descr="Woman outline">
            <a:extLst>
              <a:ext uri="{FF2B5EF4-FFF2-40B4-BE49-F238E27FC236}">
                <a16:creationId xmlns:a16="http://schemas.microsoft.com/office/drawing/2014/main" id="{039C18DF-7CBE-121A-C78C-5A0FEF347EF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872825" y="1001608"/>
            <a:ext cx="914400" cy="914400"/>
          </a:xfrm>
          <a:prstGeom prst="rect">
            <a:avLst/>
          </a:prstGeom>
        </p:spPr>
      </p:pic>
      <p:pic>
        <p:nvPicPr>
          <p:cNvPr id="17" name="Content Placeholder 4" descr="Man outline">
            <a:extLst>
              <a:ext uri="{FF2B5EF4-FFF2-40B4-BE49-F238E27FC236}">
                <a16:creationId xmlns:a16="http://schemas.microsoft.com/office/drawing/2014/main" id="{E3062FAF-0262-9211-2180-C0D57CE86D3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59000" y="1001608"/>
            <a:ext cx="914400" cy="914400"/>
          </a:xfrm>
          <a:prstGeom prst="rect">
            <a:avLst/>
          </a:prstGeom>
        </p:spPr>
      </p:pic>
      <p:pic>
        <p:nvPicPr>
          <p:cNvPr id="18" name="Graphic 17" descr="Woman outline">
            <a:extLst>
              <a:ext uri="{FF2B5EF4-FFF2-40B4-BE49-F238E27FC236}">
                <a16:creationId xmlns:a16="http://schemas.microsoft.com/office/drawing/2014/main" id="{0604E67D-3D43-B1D7-FE97-A032A214D61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231725" y="1017887"/>
            <a:ext cx="914400" cy="914400"/>
          </a:xfrm>
          <a:prstGeom prst="rect">
            <a:avLst/>
          </a:prstGeom>
        </p:spPr>
      </p:pic>
      <p:pic>
        <p:nvPicPr>
          <p:cNvPr id="19" name="Content Placeholder 4" descr="Man outline">
            <a:extLst>
              <a:ext uri="{FF2B5EF4-FFF2-40B4-BE49-F238E27FC236}">
                <a16:creationId xmlns:a16="http://schemas.microsoft.com/office/drawing/2014/main" id="{18699C5B-273C-FC7E-EA40-0F7ABC9A85E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517900" y="1017887"/>
            <a:ext cx="914400" cy="914400"/>
          </a:xfrm>
          <a:prstGeom prst="rect">
            <a:avLst/>
          </a:prstGeom>
        </p:spPr>
      </p:pic>
      <p:pic>
        <p:nvPicPr>
          <p:cNvPr id="20" name="Graphic 19" descr="Man with solid fill">
            <a:extLst>
              <a:ext uri="{FF2B5EF4-FFF2-40B4-BE49-F238E27FC236}">
                <a16:creationId xmlns:a16="http://schemas.microsoft.com/office/drawing/2014/main" id="{1B74A9DB-31FB-4ED9-712C-8EB460B9C2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5700" y="1017887"/>
            <a:ext cx="914400" cy="914400"/>
          </a:xfrm>
          <a:prstGeom prst="rect">
            <a:avLst/>
          </a:prstGeom>
        </p:spPr>
      </p:pic>
      <p:pic>
        <p:nvPicPr>
          <p:cNvPr id="21" name="Graphic 20" descr="Woman with solid fill">
            <a:extLst>
              <a:ext uri="{FF2B5EF4-FFF2-40B4-BE49-F238E27FC236}">
                <a16:creationId xmlns:a16="http://schemas.microsoft.com/office/drawing/2014/main" id="{F6652D5F-7B2C-907E-7EAE-DB18BA77CB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49525" y="1017887"/>
            <a:ext cx="914400" cy="914400"/>
          </a:xfrm>
          <a:prstGeom prst="rect">
            <a:avLst/>
          </a:prstGeom>
        </p:spPr>
      </p:pic>
      <p:pic>
        <p:nvPicPr>
          <p:cNvPr id="22" name="Graphic 21" descr="Man with solid fill">
            <a:extLst>
              <a:ext uri="{FF2B5EF4-FFF2-40B4-BE49-F238E27FC236}">
                <a16:creationId xmlns:a16="http://schemas.microsoft.com/office/drawing/2014/main" id="{06EB3275-F6BE-BF1A-00EE-8FCD9E312F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65550" y="1001608"/>
            <a:ext cx="914400" cy="914400"/>
          </a:xfrm>
          <a:prstGeom prst="rect">
            <a:avLst/>
          </a:prstGeom>
        </p:spPr>
      </p:pic>
      <p:pic>
        <p:nvPicPr>
          <p:cNvPr id="23" name="Graphic 22" descr="Woman with solid fill">
            <a:extLst>
              <a:ext uri="{FF2B5EF4-FFF2-40B4-BE49-F238E27FC236}">
                <a16:creationId xmlns:a16="http://schemas.microsoft.com/office/drawing/2014/main" id="{93D90AB9-C7D2-2C48-DF79-CE45E82D49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79375" y="1001608"/>
            <a:ext cx="914400" cy="9144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0EA8FC2-883F-6825-2D9D-EC7301E5251B}"/>
              </a:ext>
            </a:extLst>
          </p:cNvPr>
          <p:cNvSpPr txBox="1"/>
          <p:nvPr/>
        </p:nvSpPr>
        <p:spPr>
          <a:xfrm>
            <a:off x="9359407" y="1244254"/>
            <a:ext cx="2561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Only some tested</a:t>
            </a:r>
          </a:p>
        </p:txBody>
      </p:sp>
      <p:pic>
        <p:nvPicPr>
          <p:cNvPr id="2" name="Graphic 1" descr="Needle with solid fill">
            <a:extLst>
              <a:ext uri="{FF2B5EF4-FFF2-40B4-BE49-F238E27FC236}">
                <a16:creationId xmlns:a16="http://schemas.microsoft.com/office/drawing/2014/main" id="{69AC3BAF-3D4D-4699-1189-AC04A3BB11C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973650" y="790516"/>
            <a:ext cx="382262" cy="382262"/>
          </a:xfrm>
          <a:prstGeom prst="rect">
            <a:avLst/>
          </a:prstGeom>
        </p:spPr>
      </p:pic>
      <p:pic>
        <p:nvPicPr>
          <p:cNvPr id="3" name="Graphic 2" descr="Needle with solid fill">
            <a:extLst>
              <a:ext uri="{FF2B5EF4-FFF2-40B4-BE49-F238E27FC236}">
                <a16:creationId xmlns:a16="http://schemas.microsoft.com/office/drawing/2014/main" id="{A0684CB7-BCCF-2740-35C2-9DAB68949F0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203357" y="809474"/>
            <a:ext cx="382262" cy="382262"/>
          </a:xfrm>
          <a:prstGeom prst="rect">
            <a:avLst/>
          </a:prstGeom>
        </p:spPr>
      </p:pic>
      <p:pic>
        <p:nvPicPr>
          <p:cNvPr id="4" name="Graphic 3" descr="Needle with solid fill">
            <a:extLst>
              <a:ext uri="{FF2B5EF4-FFF2-40B4-BE49-F238E27FC236}">
                <a16:creationId xmlns:a16="http://schemas.microsoft.com/office/drawing/2014/main" id="{9D8135C9-03A0-648C-6E8D-0229126A01F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558545" y="823892"/>
            <a:ext cx="382262" cy="382262"/>
          </a:xfrm>
          <a:prstGeom prst="rect">
            <a:avLst/>
          </a:prstGeom>
        </p:spPr>
      </p:pic>
      <p:pic>
        <p:nvPicPr>
          <p:cNvPr id="7" name="Graphic 6" descr="Needle with solid fill">
            <a:extLst>
              <a:ext uri="{FF2B5EF4-FFF2-40B4-BE49-F238E27FC236}">
                <a16:creationId xmlns:a16="http://schemas.microsoft.com/office/drawing/2014/main" id="{E3A064C9-415F-7202-3A70-14688D69581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340792" y="825753"/>
            <a:ext cx="382262" cy="382262"/>
          </a:xfrm>
          <a:prstGeom prst="rect">
            <a:avLst/>
          </a:prstGeom>
        </p:spPr>
      </p:pic>
      <p:pic>
        <p:nvPicPr>
          <p:cNvPr id="10" name="Graphic 9" descr="Needle with solid fill">
            <a:extLst>
              <a:ext uri="{FF2B5EF4-FFF2-40B4-BE49-F238E27FC236}">
                <a16:creationId xmlns:a16="http://schemas.microsoft.com/office/drawing/2014/main" id="{552A957F-49AD-9283-E926-3A12D06C359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91301" y="817614"/>
            <a:ext cx="382262" cy="382262"/>
          </a:xfrm>
          <a:prstGeom prst="rect">
            <a:avLst/>
          </a:prstGeom>
        </p:spPr>
      </p:pic>
      <p:pic>
        <p:nvPicPr>
          <p:cNvPr id="13" name="Graphic 12" descr="Needle with solid fill">
            <a:extLst>
              <a:ext uri="{FF2B5EF4-FFF2-40B4-BE49-F238E27FC236}">
                <a16:creationId xmlns:a16="http://schemas.microsoft.com/office/drawing/2014/main" id="{4B0E649B-A745-0566-1EFB-75F293AEBEA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064431" y="817614"/>
            <a:ext cx="382262" cy="382262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A72B606-6C7C-0428-84FC-11747E5AE0B8}"/>
              </a:ext>
            </a:extLst>
          </p:cNvPr>
          <p:cNvCxnSpPr/>
          <p:nvPr/>
        </p:nvCxnSpPr>
        <p:spPr>
          <a:xfrm>
            <a:off x="5321300" y="457200"/>
            <a:ext cx="0" cy="41935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F83D3A1-FD4B-3A69-5717-40539F18A8DB}"/>
              </a:ext>
            </a:extLst>
          </p:cNvPr>
          <p:cNvCxnSpPr/>
          <p:nvPr/>
        </p:nvCxnSpPr>
        <p:spPr>
          <a:xfrm>
            <a:off x="6705600" y="482600"/>
            <a:ext cx="0" cy="41935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747C9D2B-B45F-7AFF-7C49-C848BB3CD11D}"/>
              </a:ext>
            </a:extLst>
          </p:cNvPr>
          <p:cNvSpPr txBox="1"/>
          <p:nvPr/>
        </p:nvSpPr>
        <p:spPr>
          <a:xfrm>
            <a:off x="3303127" y="3198167"/>
            <a:ext cx="6540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But we are particularly interested in predicting for people </a:t>
            </a:r>
            <a:r>
              <a:rPr lang="en-US" sz="2400" b="1" dirty="0"/>
              <a:t>who didn’t get the test</a:t>
            </a:r>
            <a:endParaRPr lang="en-US" sz="2400" b="1" u="sng" dirty="0"/>
          </a:p>
        </p:txBody>
      </p:sp>
    </p:spTree>
    <p:extLst>
      <p:ext uri="{BB962C8B-B14F-4D97-AF65-F5344CB8AC3E}">
        <p14:creationId xmlns:p14="http://schemas.microsoft.com/office/powerpoint/2010/main" val="1432888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1796</TotalTime>
  <Words>496</Words>
  <Application>Microsoft Macintosh PowerPoint</Application>
  <PresentationFormat>Widescreen</PresentationFormat>
  <Paragraphs>87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Helvetica</vt:lpstr>
      <vt:lpstr>Office Theme</vt:lpstr>
      <vt:lpstr>Propensity Score Intuition</vt:lpstr>
      <vt:lpstr>Partial Verification</vt:lpstr>
      <vt:lpstr>Partial Verification</vt:lpstr>
      <vt:lpstr>‘Data/Methods’ Limitations: </vt:lpstr>
      <vt:lpstr>Partial Verification Bias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Brian Locke</dc:creator>
  <cp:lastModifiedBy>Brian Locke</cp:lastModifiedBy>
  <cp:revision>2</cp:revision>
  <dcterms:created xsi:type="dcterms:W3CDTF">2024-06-20T02:55:58Z</dcterms:created>
  <dcterms:modified xsi:type="dcterms:W3CDTF">2024-06-24T19:18:05Z</dcterms:modified>
</cp:coreProperties>
</file>